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20"/>
  </p:notesMasterIdLst>
  <p:handoutMasterIdLst>
    <p:handoutMasterId r:id="rId21"/>
  </p:handoutMasterIdLst>
  <p:sldIdLst>
    <p:sldId id="271" r:id="rId5"/>
    <p:sldId id="471" r:id="rId6"/>
    <p:sldId id="430" r:id="rId7"/>
    <p:sldId id="454" r:id="rId8"/>
    <p:sldId id="473" r:id="rId9"/>
    <p:sldId id="468" r:id="rId10"/>
    <p:sldId id="469" r:id="rId11"/>
    <p:sldId id="470" r:id="rId12"/>
    <p:sldId id="428" r:id="rId13"/>
    <p:sldId id="474" r:id="rId14"/>
    <p:sldId id="463" r:id="rId15"/>
    <p:sldId id="464" r:id="rId16"/>
    <p:sldId id="472" r:id="rId17"/>
    <p:sldId id="322" r:id="rId18"/>
    <p:sldId id="323" r:id="rId19"/>
  </p:sldIdLst>
  <p:sldSz cx="9144000" cy="6858000" type="screen4x3"/>
  <p:notesSz cx="6858000" cy="9144000"/>
  <p:custDataLst>
    <p:tags r:id="rId2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1EF6C40-3694-4E06-AC54-71C1E6A1A3C0}">
          <p14:sldIdLst>
            <p14:sldId id="271"/>
            <p14:sldId id="471"/>
            <p14:sldId id="430"/>
            <p14:sldId id="454"/>
            <p14:sldId id="473"/>
            <p14:sldId id="468"/>
            <p14:sldId id="469"/>
            <p14:sldId id="470"/>
            <p14:sldId id="428"/>
            <p14:sldId id="474"/>
            <p14:sldId id="463"/>
            <p14:sldId id="464"/>
            <p14:sldId id="472"/>
            <p14:sldId id="322"/>
            <p14:sldId id="3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2626"/>
    <a:srgbClr val="404040"/>
    <a:srgbClr val="C4C4D2"/>
    <a:srgbClr val="D2D2DC"/>
    <a:srgbClr val="1A2F4E"/>
    <a:srgbClr val="38475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568" autoAdjust="0"/>
    <p:restoredTop sz="94257" autoAdjust="0"/>
  </p:normalViewPr>
  <p:slideViewPr>
    <p:cSldViewPr>
      <p:cViewPr varScale="1">
        <p:scale>
          <a:sx n="106" d="100"/>
          <a:sy n="106" d="100"/>
        </p:scale>
        <p:origin x="2032" y="176"/>
      </p:cViewPr>
      <p:guideLst/>
    </p:cSldViewPr>
  </p:slideViewPr>
  <p:notesTextViewPr>
    <p:cViewPr>
      <p:scale>
        <a:sx n="1" d="1"/>
        <a:sy n="1" d="1"/>
      </p:scale>
      <p:origin x="0" y="0"/>
    </p:cViewPr>
  </p:notesTextViewPr>
  <p:notesViewPr>
    <p:cSldViewPr>
      <p:cViewPr varScale="1">
        <p:scale>
          <a:sx n="53" d="100"/>
          <a:sy n="53" d="100"/>
        </p:scale>
        <p:origin x="-2868"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73B3874-4EDE-4EDC-B525-8967D0BF9027}" type="datetimeFigureOut">
              <a:rPr lang="en-IN" smtClean="0"/>
              <a:t>03/02/22</a:t>
            </a:fld>
            <a:endParaRPr lang="en-IN"/>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D9A3AFB-2D54-4257-8C08-258FF686D337}" type="slidenum">
              <a:rPr lang="en-IN" smtClean="0"/>
              <a:t>‹#›</a:t>
            </a:fld>
            <a:endParaRPr lang="en-IN"/>
          </a:p>
        </p:txBody>
      </p:sp>
    </p:spTree>
    <p:extLst>
      <p:ext uri="{BB962C8B-B14F-4D97-AF65-F5344CB8AC3E}">
        <p14:creationId xmlns:p14="http://schemas.microsoft.com/office/powerpoint/2010/main" val="1763528329"/>
      </p:ext>
    </p:extLst>
  </p:cSld>
  <p:clrMap bg1="lt1" tx1="dk1" bg2="lt2" tx2="dk2" accent1="accent1" accent2="accent2" accent3="accent3" accent4="accent4" accent5="accent5" accent6="accent6" hlink="hlink" folHlink="folHlink"/>
</p:handoutMaster>
</file>

<file path=ppt/media/image1.jpe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A77E9D-1F26-455B-9FC4-1E2D7C5371B8}" type="datetimeFigureOut">
              <a:rPr lang="en-US" smtClean="0"/>
              <a:t>2/3/22</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FCE4C0-1175-4F38-90ED-AE7A39817694}" type="slidenum">
              <a:rPr lang="en-US" smtClean="0"/>
              <a:t>‹#›</a:t>
            </a:fld>
            <a:endParaRPr lang="en-US" dirty="0"/>
          </a:p>
        </p:txBody>
      </p:sp>
    </p:spTree>
    <p:extLst>
      <p:ext uri="{BB962C8B-B14F-4D97-AF65-F5344CB8AC3E}">
        <p14:creationId xmlns:p14="http://schemas.microsoft.com/office/powerpoint/2010/main" val="387223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kitematic.com/"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s://hub.docker.com/explore/"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73FCE4C0-1175-4F38-90ED-AE7A39817694}" type="slidenum">
              <a:rPr lang="en-US" smtClean="0"/>
              <a:t>1</a:t>
            </a:fld>
            <a:endParaRPr lang="en-US" dirty="0"/>
          </a:p>
        </p:txBody>
      </p:sp>
    </p:spTree>
    <p:extLst>
      <p:ext uri="{BB962C8B-B14F-4D97-AF65-F5344CB8AC3E}">
        <p14:creationId xmlns:p14="http://schemas.microsoft.com/office/powerpoint/2010/main" val="19305562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example.</a:t>
            </a:r>
          </a:p>
          <a:p>
            <a:pPr lvl="1"/>
            <a:r>
              <a:rPr lang="en-US" sz="1200" b="0" i="0" kern="1200" dirty="0">
                <a:solidFill>
                  <a:schemeClr val="tx1"/>
                </a:solidFill>
                <a:effectLst/>
                <a:latin typeface="+mn-lt"/>
                <a:ea typeface="+mn-ea"/>
                <a:cs typeface="+mn-cs"/>
              </a:rPr>
              <a:t>Suppose, you have five test cases, one method is written for each test case (Assume that the program is written using the main method without using </a:t>
            </a:r>
            <a:r>
              <a:rPr lang="en-US" sz="1200" b="0" i="0" kern="1200" dirty="0" err="1">
                <a:solidFill>
                  <a:schemeClr val="tx1"/>
                </a:solidFill>
                <a:effectLst/>
                <a:latin typeface="+mn-lt"/>
                <a:ea typeface="+mn-ea"/>
                <a:cs typeface="+mn-cs"/>
              </a:rPr>
              <a:t>testNG</a:t>
            </a:r>
            <a:r>
              <a:rPr lang="en-US" sz="1200" b="0" i="0" kern="1200" dirty="0">
                <a:solidFill>
                  <a:schemeClr val="tx1"/>
                </a:solidFill>
                <a:effectLst/>
                <a:latin typeface="+mn-lt"/>
                <a:ea typeface="+mn-ea"/>
                <a:cs typeface="+mn-cs"/>
              </a:rPr>
              <a:t>). When you run this program first, three methods are executed successfully, and the fourth method is failed. Then correct the errors present in the fourth method, now you want to run only fourth method because first three methods are anyway executed successfully. This is not possible without using </a:t>
            </a:r>
            <a:r>
              <a:rPr lang="en-US" sz="1200" b="0" i="0" kern="1200" dirty="0" err="1">
                <a:solidFill>
                  <a:schemeClr val="tx1"/>
                </a:solidFill>
                <a:effectLst/>
                <a:latin typeface="+mn-lt"/>
                <a:ea typeface="+mn-ea"/>
                <a:cs typeface="+mn-cs"/>
              </a:rPr>
              <a:t>TestNG</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3FCE4C0-1175-4F38-90ED-AE7A39817694}" type="slidenum">
              <a:rPr lang="en-US" smtClean="0"/>
              <a:t>10</a:t>
            </a:fld>
            <a:endParaRPr lang="en-US" dirty="0"/>
          </a:p>
        </p:txBody>
      </p:sp>
    </p:spTree>
    <p:extLst>
      <p:ext uri="{BB962C8B-B14F-4D97-AF65-F5344CB8AC3E}">
        <p14:creationId xmlns:p14="http://schemas.microsoft.com/office/powerpoint/2010/main" val="36087364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11</a:t>
            </a:fld>
            <a:endParaRPr lang="en-US" dirty="0"/>
          </a:p>
        </p:txBody>
      </p:sp>
    </p:spTree>
    <p:extLst>
      <p:ext uri="{BB962C8B-B14F-4D97-AF65-F5344CB8AC3E}">
        <p14:creationId xmlns:p14="http://schemas.microsoft.com/office/powerpoint/2010/main" val="11810238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12</a:t>
            </a:fld>
            <a:endParaRPr lang="en-US" dirty="0"/>
          </a:p>
        </p:txBody>
      </p:sp>
    </p:spTree>
    <p:extLst>
      <p:ext uri="{BB962C8B-B14F-4D97-AF65-F5344CB8AC3E}">
        <p14:creationId xmlns:p14="http://schemas.microsoft.com/office/powerpoint/2010/main" val="16948890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13</a:t>
            </a:fld>
            <a:endParaRPr lang="en-US" dirty="0"/>
          </a:p>
        </p:txBody>
      </p:sp>
    </p:spTree>
    <p:extLst>
      <p:ext uri="{BB962C8B-B14F-4D97-AF65-F5344CB8AC3E}">
        <p14:creationId xmlns:p14="http://schemas.microsoft.com/office/powerpoint/2010/main" val="23862098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3FCE4C0-1175-4F38-90ED-AE7A39817694}" type="slidenum">
              <a:rPr lang="en-US" smtClean="0"/>
              <a:t>2</a:t>
            </a:fld>
            <a:endParaRPr lang="en-US" dirty="0"/>
          </a:p>
        </p:txBody>
      </p:sp>
    </p:spTree>
    <p:extLst>
      <p:ext uri="{BB962C8B-B14F-4D97-AF65-F5344CB8AC3E}">
        <p14:creationId xmlns:p14="http://schemas.microsoft.com/office/powerpoint/2010/main" val="17042385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AWS services are region scoped, hence a service in 1 region is not available in other region</a:t>
            </a:r>
          </a:p>
        </p:txBody>
      </p:sp>
      <p:sp>
        <p:nvSpPr>
          <p:cNvPr id="4" name="Slide Number Placeholder 3"/>
          <p:cNvSpPr>
            <a:spLocks noGrp="1"/>
          </p:cNvSpPr>
          <p:nvPr>
            <p:ph type="sldNum" sz="quarter" idx="10"/>
          </p:nvPr>
        </p:nvSpPr>
        <p:spPr/>
        <p:txBody>
          <a:bodyPr/>
          <a:lstStyle/>
          <a:p>
            <a:fld id="{73FCE4C0-1175-4F38-90ED-AE7A39817694}" type="slidenum">
              <a:rPr lang="en-US" smtClean="0"/>
              <a:t>3</a:t>
            </a:fld>
            <a:endParaRPr lang="en-US" dirty="0"/>
          </a:p>
        </p:txBody>
      </p:sp>
    </p:spTree>
    <p:extLst>
      <p:ext uri="{BB962C8B-B14F-4D97-AF65-F5344CB8AC3E}">
        <p14:creationId xmlns:p14="http://schemas.microsoft.com/office/powerpoint/2010/main" val="11431788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example.</a:t>
            </a:r>
          </a:p>
          <a:p>
            <a:pPr lvl="1"/>
            <a:r>
              <a:rPr lang="en-US" sz="1200" b="0" i="0" kern="1200" dirty="0">
                <a:solidFill>
                  <a:schemeClr val="tx1"/>
                </a:solidFill>
                <a:effectLst/>
                <a:latin typeface="+mn-lt"/>
                <a:ea typeface="+mn-ea"/>
                <a:cs typeface="+mn-cs"/>
              </a:rPr>
              <a:t>Suppose, you have five test cases, one method is written for each test case (Assume that the program is written using the main method without using </a:t>
            </a:r>
            <a:r>
              <a:rPr lang="en-US" sz="1200" b="0" i="0" kern="1200" dirty="0" err="1">
                <a:solidFill>
                  <a:schemeClr val="tx1"/>
                </a:solidFill>
                <a:effectLst/>
                <a:latin typeface="+mn-lt"/>
                <a:ea typeface="+mn-ea"/>
                <a:cs typeface="+mn-cs"/>
              </a:rPr>
              <a:t>testNG</a:t>
            </a:r>
            <a:r>
              <a:rPr lang="en-US" sz="1200" b="0" i="0" kern="1200" dirty="0">
                <a:solidFill>
                  <a:schemeClr val="tx1"/>
                </a:solidFill>
                <a:effectLst/>
                <a:latin typeface="+mn-lt"/>
                <a:ea typeface="+mn-ea"/>
                <a:cs typeface="+mn-cs"/>
              </a:rPr>
              <a:t>). When you run this program first, three methods are executed successfully, and the fourth method is failed. Then correct the errors present in the fourth method, now you want to run only fourth method because first three methods are anyway executed successfully. This is not possible without using </a:t>
            </a:r>
            <a:r>
              <a:rPr lang="en-US" sz="1200" b="0" i="0" kern="1200" dirty="0" err="1">
                <a:solidFill>
                  <a:schemeClr val="tx1"/>
                </a:solidFill>
                <a:effectLst/>
                <a:latin typeface="+mn-lt"/>
                <a:ea typeface="+mn-ea"/>
                <a:cs typeface="+mn-cs"/>
              </a:rPr>
              <a:t>TestNG</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3FCE4C0-1175-4F38-90ED-AE7A39817694}" type="slidenum">
              <a:rPr lang="en-US" smtClean="0"/>
              <a:t>4</a:t>
            </a:fld>
            <a:endParaRPr lang="en-US" dirty="0"/>
          </a:p>
        </p:txBody>
      </p:sp>
    </p:spTree>
    <p:extLst>
      <p:ext uri="{BB962C8B-B14F-4D97-AF65-F5344CB8AC3E}">
        <p14:creationId xmlns:p14="http://schemas.microsoft.com/office/powerpoint/2010/main" val="32497759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example.</a:t>
            </a:r>
          </a:p>
          <a:p>
            <a:pPr lvl="1"/>
            <a:r>
              <a:rPr lang="en-US" sz="1200" b="0" i="0" kern="1200" dirty="0">
                <a:solidFill>
                  <a:schemeClr val="tx1"/>
                </a:solidFill>
                <a:effectLst/>
                <a:latin typeface="+mn-lt"/>
                <a:ea typeface="+mn-ea"/>
                <a:cs typeface="+mn-cs"/>
              </a:rPr>
              <a:t>Suppose, you have five test cases, one method is written for each test case (Assume that the program is written using the main method without using </a:t>
            </a:r>
            <a:r>
              <a:rPr lang="en-US" sz="1200" b="0" i="0" kern="1200" dirty="0" err="1">
                <a:solidFill>
                  <a:schemeClr val="tx1"/>
                </a:solidFill>
                <a:effectLst/>
                <a:latin typeface="+mn-lt"/>
                <a:ea typeface="+mn-ea"/>
                <a:cs typeface="+mn-cs"/>
              </a:rPr>
              <a:t>testNG</a:t>
            </a:r>
            <a:r>
              <a:rPr lang="en-US" sz="1200" b="0" i="0" kern="1200" dirty="0">
                <a:solidFill>
                  <a:schemeClr val="tx1"/>
                </a:solidFill>
                <a:effectLst/>
                <a:latin typeface="+mn-lt"/>
                <a:ea typeface="+mn-ea"/>
                <a:cs typeface="+mn-cs"/>
              </a:rPr>
              <a:t>). When you run this program first, three methods are executed successfully, and the fourth method is failed. Then correct the errors present in the fourth method, now you want to run only fourth method because first three methods are anyway executed successfully. This is not possible without using </a:t>
            </a:r>
            <a:r>
              <a:rPr lang="en-US" sz="1200" b="0" i="0" kern="1200" dirty="0" err="1">
                <a:solidFill>
                  <a:schemeClr val="tx1"/>
                </a:solidFill>
                <a:effectLst/>
                <a:latin typeface="+mn-lt"/>
                <a:ea typeface="+mn-ea"/>
                <a:cs typeface="+mn-cs"/>
              </a:rPr>
              <a:t>TestNG</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3FCE4C0-1175-4F38-90ED-AE7A39817694}" type="slidenum">
              <a:rPr lang="en-US" smtClean="0"/>
              <a:t>5</a:t>
            </a:fld>
            <a:endParaRPr lang="en-US" dirty="0"/>
          </a:p>
        </p:txBody>
      </p:sp>
    </p:spTree>
    <p:extLst>
      <p:ext uri="{BB962C8B-B14F-4D97-AF65-F5344CB8AC3E}">
        <p14:creationId xmlns:p14="http://schemas.microsoft.com/office/powerpoint/2010/main" val="42132989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example.</a:t>
            </a:r>
          </a:p>
          <a:p>
            <a:pPr lvl="1"/>
            <a:r>
              <a:rPr lang="en-US" sz="1200" b="0" i="0" kern="1200" dirty="0">
                <a:solidFill>
                  <a:schemeClr val="tx1"/>
                </a:solidFill>
                <a:effectLst/>
                <a:latin typeface="+mn-lt"/>
                <a:ea typeface="+mn-ea"/>
                <a:cs typeface="+mn-cs"/>
              </a:rPr>
              <a:t>Suppose, you have five test cases, one method is written for each test case (Assume that the program is written using the main method without using </a:t>
            </a:r>
            <a:r>
              <a:rPr lang="en-US" sz="1200" b="0" i="0" kern="1200" dirty="0" err="1">
                <a:solidFill>
                  <a:schemeClr val="tx1"/>
                </a:solidFill>
                <a:effectLst/>
                <a:latin typeface="+mn-lt"/>
                <a:ea typeface="+mn-ea"/>
                <a:cs typeface="+mn-cs"/>
              </a:rPr>
              <a:t>testNG</a:t>
            </a:r>
            <a:r>
              <a:rPr lang="en-US" sz="1200" b="0" i="0" kern="1200" dirty="0">
                <a:solidFill>
                  <a:schemeClr val="tx1"/>
                </a:solidFill>
                <a:effectLst/>
                <a:latin typeface="+mn-lt"/>
                <a:ea typeface="+mn-ea"/>
                <a:cs typeface="+mn-cs"/>
              </a:rPr>
              <a:t>). When you run this program first, three methods are executed successfully, and the fourth method is failed. Then correct the errors present in the fourth method, now you want to run only fourth method because first three methods are anyway executed successfully. This is not possible without using </a:t>
            </a:r>
            <a:r>
              <a:rPr lang="en-US" sz="1200" b="0" i="0" kern="1200" dirty="0" err="1">
                <a:solidFill>
                  <a:schemeClr val="tx1"/>
                </a:solidFill>
                <a:effectLst/>
                <a:latin typeface="+mn-lt"/>
                <a:ea typeface="+mn-ea"/>
                <a:cs typeface="+mn-cs"/>
              </a:rPr>
              <a:t>TestNG</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3FCE4C0-1175-4F38-90ED-AE7A39817694}" type="slidenum">
              <a:rPr lang="en-US" smtClean="0"/>
              <a:t>6</a:t>
            </a:fld>
            <a:endParaRPr lang="en-US" dirty="0"/>
          </a:p>
        </p:txBody>
      </p:sp>
    </p:spTree>
    <p:extLst>
      <p:ext uri="{BB962C8B-B14F-4D97-AF65-F5344CB8AC3E}">
        <p14:creationId xmlns:p14="http://schemas.microsoft.com/office/powerpoint/2010/main" val="1090966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7</a:t>
            </a:fld>
            <a:endParaRPr lang="en-US" dirty="0"/>
          </a:p>
        </p:txBody>
      </p:sp>
    </p:spTree>
    <p:extLst>
      <p:ext uri="{BB962C8B-B14F-4D97-AF65-F5344CB8AC3E}">
        <p14:creationId xmlns:p14="http://schemas.microsoft.com/office/powerpoint/2010/main" val="40961256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example.</a:t>
            </a:r>
          </a:p>
          <a:p>
            <a:pPr lvl="1"/>
            <a:r>
              <a:rPr lang="en-US" sz="1200" b="0" i="0" kern="1200" dirty="0">
                <a:solidFill>
                  <a:schemeClr val="tx1"/>
                </a:solidFill>
                <a:effectLst/>
                <a:latin typeface="+mn-lt"/>
                <a:ea typeface="+mn-ea"/>
                <a:cs typeface="+mn-cs"/>
              </a:rPr>
              <a:t>Suppose, you have five test cases, one method is written for each test case (Assume that the program is written using the main method without using </a:t>
            </a:r>
            <a:r>
              <a:rPr lang="en-US" sz="1200" b="0" i="0" kern="1200" dirty="0" err="1">
                <a:solidFill>
                  <a:schemeClr val="tx1"/>
                </a:solidFill>
                <a:effectLst/>
                <a:latin typeface="+mn-lt"/>
                <a:ea typeface="+mn-ea"/>
                <a:cs typeface="+mn-cs"/>
              </a:rPr>
              <a:t>testNG</a:t>
            </a:r>
            <a:r>
              <a:rPr lang="en-US" sz="1200" b="0" i="0" kern="1200" dirty="0">
                <a:solidFill>
                  <a:schemeClr val="tx1"/>
                </a:solidFill>
                <a:effectLst/>
                <a:latin typeface="+mn-lt"/>
                <a:ea typeface="+mn-ea"/>
                <a:cs typeface="+mn-cs"/>
              </a:rPr>
              <a:t>). When you run this program first, three methods are executed successfully, and the fourth method is failed. Then correct the errors present in the fourth method, now you want to run only fourth method because first three methods are anyway executed successfully. This is not possible without using </a:t>
            </a:r>
            <a:r>
              <a:rPr lang="en-US" sz="1200" b="0" i="0" kern="1200" dirty="0" err="1">
                <a:solidFill>
                  <a:schemeClr val="tx1"/>
                </a:solidFill>
                <a:effectLst/>
                <a:latin typeface="+mn-lt"/>
                <a:ea typeface="+mn-ea"/>
                <a:cs typeface="+mn-cs"/>
              </a:rPr>
              <a:t>TestNG</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3FCE4C0-1175-4F38-90ED-AE7A39817694}" type="slidenum">
              <a:rPr lang="en-US" smtClean="0"/>
              <a:t>8</a:t>
            </a:fld>
            <a:endParaRPr lang="en-US" dirty="0"/>
          </a:p>
        </p:txBody>
      </p:sp>
    </p:spTree>
    <p:extLst>
      <p:ext uri="{BB962C8B-B14F-4D97-AF65-F5344CB8AC3E}">
        <p14:creationId xmlns:p14="http://schemas.microsoft.com/office/powerpoint/2010/main" val="27816400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a:solidFill>
                  <a:schemeClr val="tx1"/>
                </a:solidFill>
                <a:effectLst/>
                <a:latin typeface="+mn-lt"/>
                <a:ea typeface="+mn-ea"/>
                <a:cs typeface="+mn-cs"/>
              </a:rPr>
              <a:t>Images</a:t>
            </a:r>
            <a:r>
              <a:rPr lang="en-US" sz="1200" b="0" i="0" kern="1200" dirty="0">
                <a:solidFill>
                  <a:schemeClr val="tx1"/>
                </a:solidFill>
                <a:effectLst/>
                <a:latin typeface="+mn-lt"/>
                <a:ea typeface="+mn-ea"/>
                <a:cs typeface="+mn-cs"/>
              </a:rPr>
              <a:t> - The blueprints of our application which form the basis of containers. In the demo above, we used the docker pull command to download the </a:t>
            </a:r>
            <a:r>
              <a:rPr lang="en-US" sz="1200" b="1" i="0" kern="1200" dirty="0" err="1">
                <a:solidFill>
                  <a:schemeClr val="tx1"/>
                </a:solidFill>
                <a:effectLst/>
                <a:latin typeface="+mn-lt"/>
                <a:ea typeface="+mn-ea"/>
                <a:cs typeface="+mn-cs"/>
              </a:rPr>
              <a:t>busybox</a:t>
            </a:r>
            <a:r>
              <a:rPr lang="en-US" sz="1200" b="0" i="0" kern="1200" dirty="0">
                <a:solidFill>
                  <a:schemeClr val="tx1"/>
                </a:solidFill>
                <a:effectLst/>
                <a:latin typeface="+mn-lt"/>
                <a:ea typeface="+mn-ea"/>
                <a:cs typeface="+mn-cs"/>
              </a:rPr>
              <a:t> image.</a:t>
            </a:r>
          </a:p>
          <a:p>
            <a:r>
              <a:rPr lang="en-US" sz="1200" b="0" i="1" kern="1200" dirty="0">
                <a:solidFill>
                  <a:schemeClr val="tx1"/>
                </a:solidFill>
                <a:effectLst/>
                <a:latin typeface="+mn-lt"/>
                <a:ea typeface="+mn-ea"/>
                <a:cs typeface="+mn-cs"/>
              </a:rPr>
              <a:t>Containers</a:t>
            </a:r>
            <a:r>
              <a:rPr lang="en-US" sz="1200" b="0" i="0" kern="1200" dirty="0">
                <a:solidFill>
                  <a:schemeClr val="tx1"/>
                </a:solidFill>
                <a:effectLst/>
                <a:latin typeface="+mn-lt"/>
                <a:ea typeface="+mn-ea"/>
                <a:cs typeface="+mn-cs"/>
              </a:rPr>
              <a:t> - Created from Docker images and run the actual application. We create a container using docker run which we did using the </a:t>
            </a:r>
            <a:r>
              <a:rPr lang="en-US" sz="1200" b="0" i="0" kern="1200" dirty="0" err="1">
                <a:solidFill>
                  <a:schemeClr val="tx1"/>
                </a:solidFill>
                <a:effectLst/>
                <a:latin typeface="+mn-lt"/>
                <a:ea typeface="+mn-ea"/>
                <a:cs typeface="+mn-cs"/>
              </a:rPr>
              <a:t>busybox</a:t>
            </a:r>
            <a:r>
              <a:rPr lang="en-US" sz="1200" b="0" i="0" kern="1200" dirty="0">
                <a:solidFill>
                  <a:schemeClr val="tx1"/>
                </a:solidFill>
                <a:effectLst/>
                <a:latin typeface="+mn-lt"/>
                <a:ea typeface="+mn-ea"/>
                <a:cs typeface="+mn-cs"/>
              </a:rPr>
              <a:t> image that we downloaded. A list of running containers can be seen using the docker </a:t>
            </a:r>
            <a:r>
              <a:rPr lang="en-US" sz="1200" b="0" i="0" kern="1200" dirty="0" err="1">
                <a:solidFill>
                  <a:schemeClr val="tx1"/>
                </a:solidFill>
                <a:effectLst/>
                <a:latin typeface="+mn-lt"/>
                <a:ea typeface="+mn-ea"/>
                <a:cs typeface="+mn-cs"/>
              </a:rPr>
              <a:t>ps</a:t>
            </a:r>
            <a:r>
              <a:rPr lang="en-US" sz="1200" b="0" i="0" kern="1200" dirty="0">
                <a:solidFill>
                  <a:schemeClr val="tx1"/>
                </a:solidFill>
                <a:effectLst/>
                <a:latin typeface="+mn-lt"/>
                <a:ea typeface="+mn-ea"/>
                <a:cs typeface="+mn-cs"/>
              </a:rPr>
              <a:t> command.</a:t>
            </a:r>
          </a:p>
          <a:p>
            <a:r>
              <a:rPr lang="en-US" sz="1200" b="0" i="1" kern="1200" dirty="0">
                <a:solidFill>
                  <a:schemeClr val="tx1"/>
                </a:solidFill>
                <a:effectLst/>
                <a:latin typeface="+mn-lt"/>
                <a:ea typeface="+mn-ea"/>
                <a:cs typeface="+mn-cs"/>
              </a:rPr>
              <a:t>Docker Daemon</a:t>
            </a:r>
            <a:r>
              <a:rPr lang="en-US" sz="1200" b="0" i="0" kern="1200" dirty="0">
                <a:solidFill>
                  <a:schemeClr val="tx1"/>
                </a:solidFill>
                <a:effectLst/>
                <a:latin typeface="+mn-lt"/>
                <a:ea typeface="+mn-ea"/>
                <a:cs typeface="+mn-cs"/>
              </a:rPr>
              <a:t> - The background service running on the host that manages building, running and distributing Docker containers. The daemon is the process that runs in the operating system to which clients talk to.</a:t>
            </a:r>
          </a:p>
          <a:p>
            <a:r>
              <a:rPr lang="en-US" sz="1200" b="0" i="1" kern="1200" dirty="0">
                <a:solidFill>
                  <a:schemeClr val="tx1"/>
                </a:solidFill>
                <a:effectLst/>
                <a:latin typeface="+mn-lt"/>
                <a:ea typeface="+mn-ea"/>
                <a:cs typeface="+mn-cs"/>
              </a:rPr>
              <a:t>Docker Client</a:t>
            </a:r>
            <a:r>
              <a:rPr lang="en-US" sz="1200" b="0" i="0" kern="1200" dirty="0">
                <a:solidFill>
                  <a:schemeClr val="tx1"/>
                </a:solidFill>
                <a:effectLst/>
                <a:latin typeface="+mn-lt"/>
                <a:ea typeface="+mn-ea"/>
                <a:cs typeface="+mn-cs"/>
              </a:rPr>
              <a:t> - The command line tool that allows the user to interact with the daemon. More generally, there can be other forms of clients too - such as </a:t>
            </a:r>
            <a:r>
              <a:rPr lang="en-US" sz="1200" b="0" i="0" u="none" strike="noStrike" kern="1200" dirty="0" err="1">
                <a:solidFill>
                  <a:schemeClr val="tx1"/>
                </a:solidFill>
                <a:effectLst/>
                <a:latin typeface="+mn-lt"/>
                <a:ea typeface="+mn-ea"/>
                <a:cs typeface="+mn-cs"/>
                <a:hlinkClick r:id="rId3"/>
              </a:rPr>
              <a:t>Kitematic</a:t>
            </a:r>
            <a:r>
              <a:rPr lang="en-US" sz="1200" b="0" i="0" kern="1200" dirty="0" err="1">
                <a:solidFill>
                  <a:schemeClr val="tx1"/>
                </a:solidFill>
                <a:effectLst/>
                <a:latin typeface="+mn-lt"/>
                <a:ea typeface="+mn-ea"/>
                <a:cs typeface="+mn-cs"/>
              </a:rPr>
              <a:t>which</a:t>
            </a:r>
            <a:r>
              <a:rPr lang="en-US" sz="1200" b="0" i="0" kern="1200" dirty="0">
                <a:solidFill>
                  <a:schemeClr val="tx1"/>
                </a:solidFill>
                <a:effectLst/>
                <a:latin typeface="+mn-lt"/>
                <a:ea typeface="+mn-ea"/>
                <a:cs typeface="+mn-cs"/>
              </a:rPr>
              <a:t> provide a GUI to the users.</a:t>
            </a:r>
          </a:p>
          <a:p>
            <a:r>
              <a:rPr lang="en-US" sz="1200" b="0" i="1" kern="1200" dirty="0">
                <a:solidFill>
                  <a:schemeClr val="tx1"/>
                </a:solidFill>
                <a:effectLst/>
                <a:latin typeface="+mn-lt"/>
                <a:ea typeface="+mn-ea"/>
                <a:cs typeface="+mn-cs"/>
              </a:rPr>
              <a:t>Docker Hub</a:t>
            </a:r>
            <a:r>
              <a:rPr lang="en-US" sz="1200" b="0" i="0" kern="1200" dirty="0">
                <a:solidFill>
                  <a:schemeClr val="tx1"/>
                </a:solidFill>
                <a:effectLst/>
                <a:latin typeface="+mn-lt"/>
                <a:ea typeface="+mn-ea"/>
                <a:cs typeface="+mn-cs"/>
              </a:rPr>
              <a:t> - A </a:t>
            </a:r>
            <a:r>
              <a:rPr lang="en-US" sz="1200" b="0" i="0" u="none" strike="noStrike" kern="1200" dirty="0">
                <a:solidFill>
                  <a:schemeClr val="tx1"/>
                </a:solidFill>
                <a:effectLst/>
                <a:latin typeface="+mn-lt"/>
                <a:ea typeface="+mn-ea"/>
                <a:cs typeface="+mn-cs"/>
                <a:hlinkClick r:id="rId4"/>
              </a:rPr>
              <a:t>registry</a:t>
            </a:r>
            <a:r>
              <a:rPr lang="en-US" sz="1200" b="0" i="0" kern="1200" dirty="0">
                <a:solidFill>
                  <a:schemeClr val="tx1"/>
                </a:solidFill>
                <a:effectLst/>
                <a:latin typeface="+mn-lt"/>
                <a:ea typeface="+mn-ea"/>
                <a:cs typeface="+mn-cs"/>
              </a:rPr>
              <a:t> of Docker images. You can think of the registry as a directory of all available Docker images. If required, one can host their own Docker registries and can use them for pulling images.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Docker on AWS</a:t>
            </a:r>
            <a:r>
              <a:rPr lang="en-US" sz="1200" b="0" i="0" kern="1200" baseline="0" dirty="0">
                <a:solidFill>
                  <a:schemeClr val="tx1"/>
                </a:solidFill>
                <a:effectLst/>
                <a:latin typeface="+mn-lt"/>
                <a:ea typeface="+mn-ea"/>
                <a:cs typeface="+mn-cs"/>
              </a:rPr>
              <a:t> - </a:t>
            </a:r>
            <a:r>
              <a:rPr lang="en-US" sz="1200" b="0" i="0" kern="1200" dirty="0">
                <a:solidFill>
                  <a:schemeClr val="tx1"/>
                </a:solidFill>
                <a:effectLst/>
                <a:latin typeface="+mn-lt"/>
                <a:ea typeface="+mn-ea"/>
                <a:cs typeface="+mn-cs"/>
              </a:rPr>
              <a:t>So in this section we are going to see how we can deploy our awesome application to the cloud so that we can share it with our friends!</a:t>
            </a:r>
          </a:p>
          <a:p>
            <a:pPr lvl="0">
              <a:spcBef>
                <a:spcPts val="0"/>
              </a:spcBef>
              <a:buNone/>
            </a:pPr>
            <a:endParaRPr lang="en-US" dirty="0"/>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3FCE4C0-1175-4F38-90ED-AE7A39817694}" type="slidenum">
              <a:rPr lang="en-US" smtClean="0"/>
              <a:t>9</a:t>
            </a:fld>
            <a:endParaRPr lang="en-US" dirty="0"/>
          </a:p>
        </p:txBody>
      </p:sp>
    </p:spTree>
    <p:extLst>
      <p:ext uri="{BB962C8B-B14F-4D97-AF65-F5344CB8AC3E}">
        <p14:creationId xmlns:p14="http://schemas.microsoft.com/office/powerpoint/2010/main" val="634943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69232" y="1676400"/>
            <a:ext cx="7772400" cy="1470025"/>
          </a:xfrm>
        </p:spPr>
        <p:txBody>
          <a:bodyPr>
            <a:normAutofit/>
          </a:bodyPr>
          <a:lstStyle>
            <a:lvl1pPr algn="l">
              <a:defRPr sz="4000" b="0">
                <a:solidFill>
                  <a:schemeClr val="tx1">
                    <a:lumMod val="75000"/>
                    <a:lumOff val="25000"/>
                  </a:schemeClr>
                </a:solidFill>
              </a:defRPr>
            </a:lvl1pPr>
          </a:lstStyle>
          <a:p>
            <a:r>
              <a:rPr lang="en-US" dirty="0"/>
              <a:t>Click to add Master title style</a:t>
            </a:r>
          </a:p>
        </p:txBody>
      </p:sp>
      <p:sp>
        <p:nvSpPr>
          <p:cNvPr id="3" name="Subtitle 2"/>
          <p:cNvSpPr>
            <a:spLocks noGrp="1"/>
          </p:cNvSpPr>
          <p:nvPr>
            <p:ph type="subTitle" idx="1" hasCustomPrompt="1"/>
          </p:nvPr>
        </p:nvSpPr>
        <p:spPr>
          <a:xfrm>
            <a:off x="469231" y="3552770"/>
            <a:ext cx="8001001" cy="1358286"/>
          </a:xfrm>
        </p:spPr>
        <p:txBody>
          <a:bodyPr>
            <a:normAutofit/>
          </a:bodyPr>
          <a:lstStyle>
            <a:lvl1pPr marL="0" indent="0" algn="l">
              <a:buNone/>
              <a:defRPr sz="2000" baseline="0">
                <a:solidFill>
                  <a:schemeClr val="tx1">
                    <a:lumMod val="75000"/>
                    <a:lumOff val="25000"/>
                  </a:schemeClr>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add Master subtitle, month &amp; year style</a:t>
            </a:r>
          </a:p>
        </p:txBody>
      </p:sp>
    </p:spTree>
    <p:extLst>
      <p:ext uri="{BB962C8B-B14F-4D97-AF65-F5344CB8AC3E}">
        <p14:creationId xmlns:p14="http://schemas.microsoft.com/office/powerpoint/2010/main" val="3419250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76720" y="152400"/>
            <a:ext cx="8562480" cy="576000"/>
          </a:xfrm>
        </p:spPr>
        <p:txBody>
          <a:bodyPr>
            <a:noAutofit/>
          </a:bodyPr>
          <a:lstStyle>
            <a:lvl1pPr algn="l">
              <a:defRPr sz="2900" b="1">
                <a:solidFill>
                  <a:schemeClr val="tx1">
                    <a:lumMod val="75000"/>
                    <a:lumOff val="25000"/>
                  </a:schemeClr>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304800" y="1143000"/>
            <a:ext cx="8534400" cy="5105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dirty="0"/>
          </a:p>
        </p:txBody>
      </p:sp>
    </p:spTree>
    <p:extLst>
      <p:ext uri="{BB962C8B-B14F-4D97-AF65-F5344CB8AC3E}">
        <p14:creationId xmlns:p14="http://schemas.microsoft.com/office/powerpoint/2010/main" val="365859744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0" y="0"/>
            <a:ext cx="9144000" cy="6858000"/>
          </a:xfrm>
          <a:prstGeom prst="rect">
            <a:avLst/>
          </a:prstGeom>
        </p:spPr>
      </p:pic>
      <p:sp>
        <p:nvSpPr>
          <p:cNvPr id="2" name="Title Placeholder 1"/>
          <p:cNvSpPr>
            <a:spLocks noGrp="1"/>
          </p:cNvSpPr>
          <p:nvPr>
            <p:ph type="title"/>
          </p:nvPr>
        </p:nvSpPr>
        <p:spPr>
          <a:xfrm>
            <a:off x="276720" y="106362"/>
            <a:ext cx="8410080" cy="5794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4800" y="1066800"/>
            <a:ext cx="8382000" cy="50593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31734206"/>
      </p:ext>
    </p:extLst>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l" defTabSz="914400" rtl="0" eaLnBrk="1" latinLnBrk="0" hangingPunct="1">
        <a:spcBef>
          <a:spcPct val="0"/>
        </a:spcBef>
        <a:buNone/>
        <a:defRPr sz="2900" b="1" kern="1200">
          <a:solidFill>
            <a:schemeClr val="tx1">
              <a:lumMod val="75000"/>
              <a:lumOff val="25000"/>
            </a:schemeClr>
          </a:solidFill>
          <a:latin typeface="+mj-lt"/>
          <a:ea typeface="+mj-ea"/>
          <a:cs typeface="+mj-cs"/>
        </a:defRPr>
      </a:lvl1pPr>
    </p:titleStyle>
    <p:bodyStyle>
      <a:lvl1pPr marL="342900" indent="-342900" algn="l" defTabSz="914400" rtl="0" eaLnBrk="1" latinLnBrk="0" hangingPunct="1">
        <a:spcBef>
          <a:spcPct val="20000"/>
        </a:spcBef>
        <a:buFont typeface="Wingdings" pitchFamily="2" charset="2"/>
        <a:buChar char="§"/>
        <a:defRPr sz="24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0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8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takacsmark.com/getting-started-with-docker-in-your-project-step-by-step-tutorial/"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takacsmark.com/dockerfile-tutorial-by-example-dockerfile-best-practices-2018/"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438401"/>
            <a:ext cx="7772400" cy="990600"/>
          </a:xfrm>
        </p:spPr>
        <p:txBody>
          <a:bodyPr>
            <a:normAutofit/>
          </a:bodyPr>
          <a:lstStyle/>
          <a:p>
            <a:pPr algn="ctr"/>
            <a:r>
              <a:rPr lang="en-US" b="1" dirty="0"/>
              <a:t>Docker</a:t>
            </a:r>
            <a:endParaRPr lang="en-IN" b="1" dirty="0"/>
          </a:p>
        </p:txBody>
      </p:sp>
      <p:sp>
        <p:nvSpPr>
          <p:cNvPr id="3" name="TextBox 2"/>
          <p:cNvSpPr txBox="1"/>
          <p:nvPr/>
        </p:nvSpPr>
        <p:spPr>
          <a:xfrm>
            <a:off x="5562600" y="5410200"/>
            <a:ext cx="2807885" cy="954107"/>
          </a:xfrm>
          <a:prstGeom prst="rect">
            <a:avLst/>
          </a:prstGeom>
          <a:noFill/>
        </p:spPr>
        <p:txBody>
          <a:bodyPr wrap="none" rtlCol="0">
            <a:spAutoFit/>
          </a:bodyPr>
          <a:lstStyle/>
          <a:p>
            <a:r>
              <a:rPr lang="en-US" sz="2800" b="1" dirty="0" err="1"/>
              <a:t>Shalini</a:t>
            </a:r>
            <a:r>
              <a:rPr lang="en-US" sz="2800" b="1" dirty="0"/>
              <a:t> Mittal</a:t>
            </a:r>
          </a:p>
          <a:p>
            <a:r>
              <a:rPr lang="en-US" sz="2800" b="1" dirty="0"/>
              <a:t>Corporate Trainer</a:t>
            </a:r>
          </a:p>
        </p:txBody>
      </p:sp>
    </p:spTree>
    <p:extLst>
      <p:ext uri="{BB962C8B-B14F-4D97-AF65-F5344CB8AC3E}">
        <p14:creationId xmlns:p14="http://schemas.microsoft.com/office/powerpoint/2010/main" val="3500677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Docker Building Blocks</a:t>
            </a:r>
          </a:p>
        </p:txBody>
      </p:sp>
      <p:sp>
        <p:nvSpPr>
          <p:cNvPr id="3" name="Text Placeholder 2"/>
          <p:cNvSpPr>
            <a:spLocks noGrp="1"/>
          </p:cNvSpPr>
          <p:nvPr>
            <p:ph type="body" sz="quarter" idx="10"/>
          </p:nvPr>
        </p:nvSpPr>
        <p:spPr>
          <a:xfrm>
            <a:off x="304800" y="685800"/>
            <a:ext cx="8534400" cy="5867400"/>
          </a:xfrm>
        </p:spPr>
        <p:txBody>
          <a:bodyPr>
            <a:noAutofit/>
          </a:bodyPr>
          <a:lstStyle/>
          <a:p>
            <a:r>
              <a:rPr lang="en-US" sz="2000" dirty="0"/>
              <a:t>A Docker image is the definition of a container. </a:t>
            </a:r>
          </a:p>
          <a:p>
            <a:r>
              <a:rPr lang="en-US" sz="2000" dirty="0"/>
              <a:t>To make it really clear, an image is like a snapshot a software component. It contains the required executables, environment settings, so that it gives you a turn key solution. </a:t>
            </a:r>
          </a:p>
          <a:p>
            <a:r>
              <a:rPr lang="en-US" sz="2000" dirty="0"/>
              <a:t>You just type </a:t>
            </a:r>
            <a:r>
              <a:rPr lang="en-US" sz="2000" b="1" dirty="0"/>
              <a:t>docker run </a:t>
            </a:r>
            <a:r>
              <a:rPr lang="en-US" sz="2000" dirty="0"/>
              <a:t>and a preconfigured image will be used to start a container.</a:t>
            </a:r>
          </a:p>
          <a:p>
            <a:r>
              <a:rPr lang="en-US" sz="2000" dirty="0">
                <a:latin typeface="Times New Roman" charset="0"/>
                <a:ea typeface="Times New Roman" charset="0"/>
                <a:cs typeface="Times New Roman" charset="0"/>
              </a:rPr>
              <a:t> A container is a running instance of an image.</a:t>
            </a:r>
          </a:p>
          <a:p>
            <a:r>
              <a:rPr lang="en-US" sz="2000" dirty="0">
                <a:latin typeface="Times New Roman" charset="0"/>
                <a:ea typeface="Times New Roman" charset="0"/>
                <a:cs typeface="Times New Roman" charset="0"/>
              </a:rPr>
              <a:t>same image can be used to start multiple containers. You can add runtime parameters to adjust some settings like port mappings, shared volumes and </a:t>
            </a:r>
            <a:r>
              <a:rPr lang="en-US" sz="2000">
                <a:latin typeface="Times New Roman" charset="0"/>
                <a:ea typeface="Times New Roman" charset="0"/>
                <a:cs typeface="Times New Roman" charset="0"/>
              </a:rPr>
              <a:t>such.</a:t>
            </a:r>
          </a:p>
          <a:p>
            <a:endParaRPr lang="en-US" sz="20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2692343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3">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Docker Components</a:t>
            </a:r>
          </a:p>
        </p:txBody>
      </p:sp>
      <p:sp>
        <p:nvSpPr>
          <p:cNvPr id="5" name="Text Placeholder 2"/>
          <p:cNvSpPr>
            <a:spLocks noGrp="1"/>
          </p:cNvSpPr>
          <p:nvPr>
            <p:ph type="body" sz="quarter" idx="10"/>
          </p:nvPr>
        </p:nvSpPr>
        <p:spPr>
          <a:xfrm>
            <a:off x="276720" y="756975"/>
            <a:ext cx="8305800" cy="5365350"/>
          </a:xfrm>
        </p:spPr>
        <p:txBody>
          <a:bodyPr>
            <a:noAutofit/>
          </a:bodyPr>
          <a:lstStyle/>
          <a:p>
            <a:r>
              <a:rPr lang="en-US" sz="1800" dirty="0"/>
              <a:t>Docker client talks to the Docker daemon.</a:t>
            </a:r>
          </a:p>
          <a:p>
            <a:r>
              <a:rPr lang="en-US" sz="1800" dirty="0"/>
              <a:t>Daemon does the heavy lifting of building, running, and distributing your Docker containers. </a:t>
            </a:r>
          </a:p>
          <a:p>
            <a:r>
              <a:rPr lang="en-US" sz="1800" dirty="0"/>
              <a:t>Client and daemon can run on the same system or to a remote Docker daemon. </a:t>
            </a:r>
          </a:p>
          <a:p>
            <a:r>
              <a:rPr lang="en-US" sz="1800" dirty="0"/>
              <a:t>The Docker client and daemon communicate using a REST API, over UNIX sockets or a network interface.</a:t>
            </a:r>
          </a:p>
        </p:txBody>
      </p:sp>
      <p:pic>
        <p:nvPicPr>
          <p:cNvPr id="3" name="Picture 2">
            <a:extLst>
              <a:ext uri="{FF2B5EF4-FFF2-40B4-BE49-F238E27FC236}">
                <a16:creationId xmlns:a16="http://schemas.microsoft.com/office/drawing/2014/main" id="{207F3056-A9E5-9343-83B0-953A47AF7398}"/>
              </a:ext>
            </a:extLst>
          </p:cNvPr>
          <p:cNvPicPr>
            <a:picLocks noChangeAspect="1"/>
          </p:cNvPicPr>
          <p:nvPr/>
        </p:nvPicPr>
        <p:blipFill>
          <a:blip r:embed="rId3"/>
          <a:stretch>
            <a:fillRect/>
          </a:stretch>
        </p:blipFill>
        <p:spPr>
          <a:xfrm>
            <a:off x="0" y="857250"/>
            <a:ext cx="9144000" cy="5143500"/>
          </a:xfrm>
          <a:prstGeom prst="rect">
            <a:avLst/>
          </a:prstGeom>
        </p:spPr>
      </p:pic>
      <p:sp>
        <p:nvSpPr>
          <p:cNvPr id="4" name="Rectangle 3">
            <a:extLst>
              <a:ext uri="{FF2B5EF4-FFF2-40B4-BE49-F238E27FC236}">
                <a16:creationId xmlns:a16="http://schemas.microsoft.com/office/drawing/2014/main" id="{025FC8CC-20D9-BD48-BA4E-C8FC077CC8D1}"/>
              </a:ext>
            </a:extLst>
          </p:cNvPr>
          <p:cNvSpPr/>
          <p:nvPr/>
        </p:nvSpPr>
        <p:spPr>
          <a:xfrm>
            <a:off x="1600200" y="6170953"/>
            <a:ext cx="6705600" cy="369332"/>
          </a:xfrm>
          <a:prstGeom prst="rect">
            <a:avLst/>
          </a:prstGeom>
        </p:spPr>
        <p:txBody>
          <a:bodyPr wrap="square">
            <a:spAutoFit/>
          </a:bodyPr>
          <a:lstStyle/>
          <a:p>
            <a:r>
              <a:rPr lang="en-US" dirty="0"/>
              <a:t>https://</a:t>
            </a:r>
            <a:r>
              <a:rPr lang="en-US" dirty="0" err="1"/>
              <a:t>docs.docker.com</a:t>
            </a:r>
            <a:r>
              <a:rPr lang="en-US" dirty="0"/>
              <a:t>/get-started/overview/#docker-architecture</a:t>
            </a:r>
          </a:p>
        </p:txBody>
      </p:sp>
    </p:spTree>
    <p:extLst>
      <p:ext uri="{BB962C8B-B14F-4D97-AF65-F5344CB8AC3E}">
        <p14:creationId xmlns:p14="http://schemas.microsoft.com/office/powerpoint/2010/main" val="866892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p:tgtEl>
                                          <p:spTgt spid="5">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5">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p:tgtEl>
                                          <p:spTgt spid="5">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5">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p:tgtEl>
                                          <p:spTgt spid="5">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5">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anim calcmode="lin" valueType="num">
                                      <p:cBhvr additive="base">
                                        <p:cTn id="25" dur="500"/>
                                        <p:tgtEl>
                                          <p:spTgt spid="5">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Benefits</a:t>
            </a:r>
          </a:p>
        </p:txBody>
      </p:sp>
      <p:sp>
        <p:nvSpPr>
          <p:cNvPr id="5" name="Text Placeholder 2"/>
          <p:cNvSpPr>
            <a:spLocks noGrp="1"/>
          </p:cNvSpPr>
          <p:nvPr>
            <p:ph type="body" sz="quarter" idx="10"/>
          </p:nvPr>
        </p:nvSpPr>
        <p:spPr>
          <a:xfrm>
            <a:off x="276720" y="756975"/>
            <a:ext cx="8305800" cy="5365350"/>
          </a:xfrm>
        </p:spPr>
        <p:txBody>
          <a:bodyPr>
            <a:noAutofit/>
          </a:bodyPr>
          <a:lstStyle/>
          <a:p>
            <a:r>
              <a:rPr lang="en-US" sz="1800" dirty="0"/>
              <a:t>Build app only once : </a:t>
            </a:r>
            <a:r>
              <a:rPr lang="en-US" sz="1800"/>
              <a:t>An application </a:t>
            </a:r>
            <a:r>
              <a:rPr lang="en-US" sz="1800" dirty="0"/>
              <a:t>inside a container can run on any system that has docker installed and no need to build and configure app multiple times on different platforms.</a:t>
            </a:r>
          </a:p>
          <a:p>
            <a:r>
              <a:rPr lang="en-US" sz="1800" dirty="0"/>
              <a:t>Less Worry : With docker test application inside a container and ship inside a container hence test is identical to the one in the production.</a:t>
            </a:r>
          </a:p>
          <a:p>
            <a:r>
              <a:rPr lang="en-US" sz="1800" dirty="0"/>
              <a:t>Portability : Can run on any platform =&gt; local system, Amazon EC2, GCP, Rackspace server, VirtualBox </a:t>
            </a:r>
            <a:r>
              <a:rPr lang="en-US" sz="1800" dirty="0" err="1"/>
              <a:t>etc</a:t>
            </a:r>
            <a:endParaRPr lang="en-US" sz="1800" dirty="0"/>
          </a:p>
          <a:p>
            <a:r>
              <a:rPr lang="en-US" sz="1800" dirty="0"/>
              <a:t>Version Control : It has in-built version control system allowing to commit changes to docker images and version control them</a:t>
            </a:r>
          </a:p>
          <a:p>
            <a:r>
              <a:rPr lang="en-US" sz="1800" dirty="0"/>
              <a:t>Isolation : Every application works in isolation in its own container and does not interferes with other </a:t>
            </a:r>
            <a:r>
              <a:rPr lang="en-US" sz="1800" dirty="0" err="1"/>
              <a:t>appns</a:t>
            </a:r>
            <a:r>
              <a:rPr lang="en-US" sz="1800" dirty="0"/>
              <a:t> running on the same system</a:t>
            </a:r>
          </a:p>
          <a:p>
            <a:r>
              <a:rPr lang="en-US" sz="1800" dirty="0"/>
              <a:t>Productivity : Allows faster and more efficient deployments without worrying about running app on diff platforms</a:t>
            </a:r>
          </a:p>
          <a:p>
            <a:endParaRPr lang="en-US" sz="1800" dirty="0"/>
          </a:p>
        </p:txBody>
      </p:sp>
    </p:spTree>
    <p:extLst>
      <p:ext uri="{BB962C8B-B14F-4D97-AF65-F5344CB8AC3E}">
        <p14:creationId xmlns:p14="http://schemas.microsoft.com/office/powerpoint/2010/main" val="40096858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p:tgtEl>
                                          <p:spTgt spid="5">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5">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p:tgtEl>
                                          <p:spTgt spid="5">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5">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p:tgtEl>
                                          <p:spTgt spid="5">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5">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anim calcmode="lin" valueType="num">
                                      <p:cBhvr additive="base">
                                        <p:cTn id="25" dur="500"/>
                                        <p:tgtEl>
                                          <p:spTgt spid="5">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5">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5">
                                            <p:txEl>
                                              <p:pRg st="4" end="4"/>
                                            </p:txEl>
                                          </p:spTgt>
                                        </p:tgtEl>
                                        <p:attrNameLst>
                                          <p:attrName>style.visibility</p:attrName>
                                        </p:attrNameLst>
                                      </p:cBhvr>
                                      <p:to>
                                        <p:strVal val="visible"/>
                                      </p:to>
                                    </p:set>
                                    <p:anim calcmode="lin" valueType="num">
                                      <p:cBhvr additive="base">
                                        <p:cTn id="31" dur="500"/>
                                        <p:tgtEl>
                                          <p:spTgt spid="5">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5">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grpId="0" nodeType="clickEffect">
                                  <p:stCondLst>
                                    <p:cond delay="0"/>
                                  </p:stCondLst>
                                  <p:childTnLst>
                                    <p:set>
                                      <p:cBhvr>
                                        <p:cTn id="36" dur="1" fill="hold">
                                          <p:stCondLst>
                                            <p:cond delay="0"/>
                                          </p:stCondLst>
                                        </p:cTn>
                                        <p:tgtEl>
                                          <p:spTgt spid="5">
                                            <p:txEl>
                                              <p:pRg st="5" end="5"/>
                                            </p:txEl>
                                          </p:spTgt>
                                        </p:tgtEl>
                                        <p:attrNameLst>
                                          <p:attrName>style.visibility</p:attrName>
                                        </p:attrNameLst>
                                      </p:cBhvr>
                                      <p:to>
                                        <p:strVal val="visible"/>
                                      </p:to>
                                    </p:set>
                                    <p:anim calcmode="lin" valueType="num">
                                      <p:cBhvr additive="base">
                                        <p:cTn id="37" dur="500"/>
                                        <p:tgtEl>
                                          <p:spTgt spid="5">
                                            <p:txEl>
                                              <p:pRg st="5" end="5"/>
                                            </p:txEl>
                                          </p:spTgt>
                                        </p:tgtEl>
                                        <p:attrNameLst>
                                          <p:attrName>ppt_y</p:attrName>
                                        </p:attrNameLst>
                                      </p:cBhvr>
                                      <p:tavLst>
                                        <p:tav tm="0">
                                          <p:val>
                                            <p:strVal val="#ppt_y+#ppt_h*1.125000"/>
                                          </p:val>
                                        </p:tav>
                                        <p:tav tm="100000">
                                          <p:val>
                                            <p:strVal val="#ppt_y"/>
                                          </p:val>
                                        </p:tav>
                                      </p:tavLst>
                                    </p:anim>
                                    <p:animEffect transition="in" filter="wipe(up)">
                                      <p:cBhvr>
                                        <p:cTn id="38"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5" name="Text Placeholder 2"/>
          <p:cNvSpPr>
            <a:spLocks noGrp="1"/>
          </p:cNvSpPr>
          <p:nvPr>
            <p:ph type="body" sz="quarter" idx="10"/>
          </p:nvPr>
        </p:nvSpPr>
        <p:spPr>
          <a:xfrm>
            <a:off x="276720" y="756975"/>
            <a:ext cx="8305800" cy="5365350"/>
          </a:xfrm>
        </p:spPr>
        <p:txBody>
          <a:bodyPr>
            <a:noAutofit/>
          </a:bodyPr>
          <a:lstStyle/>
          <a:p>
            <a:r>
              <a:rPr lang="en-US" sz="1800" dirty="0">
                <a:hlinkClick r:id="rId3"/>
              </a:rPr>
              <a:t>https://takacsmark.com/getting-started-with-docker-in-your-project-step-by-step-tutorial/</a:t>
            </a:r>
            <a:endParaRPr lang="en-US" sz="1800" dirty="0"/>
          </a:p>
          <a:p>
            <a:r>
              <a:rPr lang="en-US" sz="1800" dirty="0">
                <a:hlinkClick r:id="rId4"/>
              </a:rPr>
              <a:t>https://takacsmark.com/dockerfile-tutorial-by-example-dockerfile-best-practices-2018/</a:t>
            </a:r>
            <a:r>
              <a:rPr lang="en-US" sz="1800" dirty="0"/>
              <a:t> </a:t>
            </a:r>
          </a:p>
        </p:txBody>
      </p:sp>
    </p:spTree>
    <p:extLst>
      <p:ext uri="{BB962C8B-B14F-4D97-AF65-F5344CB8AC3E}">
        <p14:creationId xmlns:p14="http://schemas.microsoft.com/office/powerpoint/2010/main" val="15594985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p:tgtEl>
                                          <p:spTgt spid="5">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5">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p:tgtEl>
                                          <p:spTgt spid="5">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Any Question ?</a:t>
            </a:r>
            <a:endParaRPr lang="en-IN" dirty="0"/>
          </a:p>
        </p:txBody>
      </p:sp>
      <p:pic>
        <p:nvPicPr>
          <p:cNvPr id="1026" name="Picture 2" descr="C:\Users\anurags\Desktop\index.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41802" y="1516063"/>
            <a:ext cx="3958998" cy="39414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5529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05200" y="5105400"/>
            <a:ext cx="5334000" cy="1371600"/>
          </a:xfrm>
        </p:spPr>
        <p:txBody>
          <a:bodyPr/>
          <a:lstStyle/>
          <a:p>
            <a:r>
              <a:rPr lang="en-US" dirty="0"/>
              <a:t>	7738460004</a:t>
            </a:r>
            <a:br>
              <a:rPr lang="en-US" dirty="0"/>
            </a:br>
            <a:r>
              <a:rPr lang="en-US" dirty="0"/>
              <a:t>	shalini06mittal@gmail.com</a:t>
            </a:r>
            <a:endParaRPr lang="en-IN" dirty="0"/>
          </a:p>
        </p:txBody>
      </p:sp>
      <p:pic>
        <p:nvPicPr>
          <p:cNvPr id="1026" name="Picture 2" descr="mage result for phone ic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33800" y="5257800"/>
            <a:ext cx="478692" cy="5334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276600" y="2514600"/>
            <a:ext cx="2677015" cy="707886"/>
          </a:xfrm>
          <a:prstGeom prst="rect">
            <a:avLst/>
          </a:prstGeom>
        </p:spPr>
        <p:txBody>
          <a:bodyPr wrap="none">
            <a:spAutoFit/>
          </a:bodyPr>
          <a:lstStyle/>
          <a:p>
            <a:r>
              <a:rPr lang="en-US" sz="4000" b="1"/>
              <a:t>Thank you !</a:t>
            </a:r>
          </a:p>
        </p:txBody>
      </p:sp>
      <p:pic>
        <p:nvPicPr>
          <p:cNvPr id="1028" name="Picture 4" descr="mage result for email ic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30752" y="5842254"/>
            <a:ext cx="481740" cy="4817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7422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a:t>
            </a:r>
          </a:p>
        </p:txBody>
      </p:sp>
      <p:sp>
        <p:nvSpPr>
          <p:cNvPr id="3" name="Text Placeholder 2"/>
          <p:cNvSpPr>
            <a:spLocks noGrp="1"/>
          </p:cNvSpPr>
          <p:nvPr>
            <p:ph type="body" sz="quarter" idx="10"/>
          </p:nvPr>
        </p:nvSpPr>
        <p:spPr>
          <a:xfrm>
            <a:off x="228600" y="685800"/>
            <a:ext cx="8686800" cy="5867400"/>
          </a:xfrm>
        </p:spPr>
        <p:txBody>
          <a:bodyPr>
            <a:noAutofit/>
          </a:bodyPr>
          <a:lstStyle/>
          <a:p>
            <a:r>
              <a:rPr lang="en-US" sz="2000" dirty="0"/>
              <a:t>an open-source project that automates the deployment of software applications inside containers by providing an additional layer of abstraction and automation of OS-level virtualization on Linux</a:t>
            </a:r>
          </a:p>
          <a:p>
            <a:r>
              <a:rPr lang="en-US" sz="2000" dirty="0"/>
              <a:t>A platform for developers and sysadmins to </a:t>
            </a:r>
            <a:r>
              <a:rPr lang="en-US" sz="2000" b="1" dirty="0"/>
              <a:t>develop, deploy, and run</a:t>
            </a:r>
            <a:r>
              <a:rPr lang="en-US" sz="2000" dirty="0"/>
              <a:t> applications with containers. </a:t>
            </a:r>
          </a:p>
          <a:p>
            <a:r>
              <a:rPr lang="en-US" sz="2000" dirty="0"/>
              <a:t>Allows to package up an application with all the parts it needs such as libraries, and other dependencies and ship as one package</a:t>
            </a:r>
            <a:endParaRPr lang="en" sz="2000" dirty="0"/>
          </a:p>
          <a:p>
            <a:endParaRPr lang="en-US" sz="2000" dirty="0"/>
          </a:p>
        </p:txBody>
      </p:sp>
      <p:sp>
        <p:nvSpPr>
          <p:cNvPr id="4" name="Rectangle 3">
            <a:extLst>
              <a:ext uri="{FF2B5EF4-FFF2-40B4-BE49-F238E27FC236}">
                <a16:creationId xmlns:a16="http://schemas.microsoft.com/office/drawing/2014/main" id="{2ECA6A13-964A-7249-A0A4-BC29C595BD7B}"/>
              </a:ext>
            </a:extLst>
          </p:cNvPr>
          <p:cNvSpPr/>
          <p:nvPr/>
        </p:nvSpPr>
        <p:spPr>
          <a:xfrm>
            <a:off x="838200" y="3535314"/>
            <a:ext cx="7086600" cy="923330"/>
          </a:xfrm>
          <a:prstGeom prst="rect">
            <a:avLst/>
          </a:prstGeom>
        </p:spPr>
        <p:txBody>
          <a:bodyPr wrap="square">
            <a:spAutoFit/>
          </a:bodyPr>
          <a:lstStyle/>
          <a:p>
            <a:pPr algn="ctr"/>
            <a:r>
              <a:rPr lang="en-IN" b="1" dirty="0">
                <a:solidFill>
                  <a:srgbClr val="6B7280"/>
                </a:solidFill>
                <a:latin typeface="Calibri" panose="020F0502020204030204" pitchFamily="34" charset="0"/>
                <a:cs typeface="Calibri" panose="020F0502020204030204" pitchFamily="34" charset="0"/>
              </a:rPr>
              <a:t>Docker solves the problem of having identical environments across various stages of development and having isolated environments for your individual applications.</a:t>
            </a:r>
            <a:endParaRPr lang="en-US"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76506047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3">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a:t>
            </a:r>
          </a:p>
        </p:txBody>
      </p:sp>
      <p:sp>
        <p:nvSpPr>
          <p:cNvPr id="3" name="Text Placeholder 2"/>
          <p:cNvSpPr>
            <a:spLocks noGrp="1"/>
          </p:cNvSpPr>
          <p:nvPr>
            <p:ph type="body" sz="quarter" idx="10"/>
          </p:nvPr>
        </p:nvSpPr>
        <p:spPr>
          <a:xfrm>
            <a:off x="228600" y="685800"/>
            <a:ext cx="8686800" cy="5867400"/>
          </a:xfrm>
        </p:spPr>
        <p:txBody>
          <a:bodyPr>
            <a:noAutofit/>
          </a:bodyPr>
          <a:lstStyle/>
          <a:p>
            <a:r>
              <a:rPr lang="en-US" sz="2200" dirty="0"/>
              <a:t>Code runs on development environment but not on production</a:t>
            </a:r>
          </a:p>
          <a:p>
            <a:r>
              <a:rPr lang="en-US" sz="2200" dirty="0"/>
              <a:t>Software applications should run on different platforms once created.</a:t>
            </a:r>
          </a:p>
          <a:p>
            <a:r>
              <a:rPr lang="en-US" sz="2200" dirty="0"/>
              <a:t>Developing apps today requires so much more than writing code. </a:t>
            </a:r>
          </a:p>
          <a:p>
            <a:r>
              <a:rPr lang="en-US" sz="2200" dirty="0"/>
              <a:t>Multiple languages, frameworks, architectures, and discontinuous interfaces between tools for each lifecycle stage creates enormous complexity. </a:t>
            </a:r>
          </a:p>
          <a:p>
            <a:r>
              <a:rPr lang="en-US" sz="2200" dirty="0"/>
              <a:t>Docker simplifies and accelerates your workflow, while giving developers the freedom to innovate with their choice of tools, application stacks, and deployment environments for each project.</a:t>
            </a:r>
          </a:p>
          <a:p>
            <a:r>
              <a:rPr lang="en-US" sz="2200" dirty="0"/>
              <a:t>The Docker goal is to ease the creation, deploy and the delivery of an application using the so called Containers.</a:t>
            </a:r>
          </a:p>
          <a:p>
            <a:endParaRPr lang="en-US" sz="2200" dirty="0"/>
          </a:p>
        </p:txBody>
      </p:sp>
    </p:spTree>
    <p:extLst>
      <p:ext uri="{BB962C8B-B14F-4D97-AF65-F5344CB8AC3E}">
        <p14:creationId xmlns:p14="http://schemas.microsoft.com/office/powerpoint/2010/main" val="461201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3">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p:tgtEl>
                                          <p:spTgt spid="3">
                                            <p:txEl>
                                              <p:pRg st="5" end="5"/>
                                            </p:txEl>
                                          </p:spTgt>
                                        </p:tgtEl>
                                        <p:attrNameLst>
                                          <p:attrName>ppt_y</p:attrName>
                                        </p:attrNameLst>
                                      </p:cBhvr>
                                      <p:tavLst>
                                        <p:tav tm="0">
                                          <p:val>
                                            <p:strVal val="#ppt_y+#ppt_h*1.125000"/>
                                          </p:val>
                                        </p:tav>
                                        <p:tav tm="100000">
                                          <p:val>
                                            <p:strVal val="#ppt_y"/>
                                          </p:val>
                                        </p:tav>
                                      </p:tavLst>
                                    </p:anim>
                                    <p:animEffect transition="in" filter="wipe(up)">
                                      <p:cBhvr>
                                        <p:cTn id="38"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are containers</a:t>
            </a:r>
          </a:p>
        </p:txBody>
      </p:sp>
      <p:sp>
        <p:nvSpPr>
          <p:cNvPr id="3" name="Text Placeholder 2"/>
          <p:cNvSpPr>
            <a:spLocks noGrp="1"/>
          </p:cNvSpPr>
          <p:nvPr>
            <p:ph type="body" sz="quarter" idx="10"/>
          </p:nvPr>
        </p:nvSpPr>
        <p:spPr>
          <a:xfrm>
            <a:off x="304800" y="685800"/>
            <a:ext cx="8534400" cy="5867400"/>
          </a:xfrm>
        </p:spPr>
        <p:txBody>
          <a:bodyPr>
            <a:noAutofit/>
          </a:bodyPr>
          <a:lstStyle/>
          <a:p>
            <a:r>
              <a:rPr lang="en-US" sz="2000" dirty="0"/>
              <a:t>In 2013, Docker introduced what would become the industry standard for containers. </a:t>
            </a:r>
          </a:p>
          <a:p>
            <a:r>
              <a:rPr lang="en-US" sz="2000" dirty="0"/>
              <a:t>Containers are a standardized unit of software that allows developers to isolate their app from its environment, solving the “it works on my machine” headache. </a:t>
            </a:r>
          </a:p>
          <a:p>
            <a:r>
              <a:rPr lang="en-US" sz="2000" dirty="0"/>
              <a:t>For millions of developers today, Docker is the de facto standard to build and share containerized apps - from desktop, to the cloud.</a:t>
            </a:r>
          </a:p>
          <a:p>
            <a:r>
              <a:rPr lang="en-US" sz="2000" dirty="0">
                <a:latin typeface="Times New Roman" charset="0"/>
                <a:ea typeface="Times New Roman" charset="0"/>
                <a:cs typeface="Times New Roman" charset="0"/>
              </a:rPr>
              <a:t>The Docker Containers allow the developer/sysadmin to bundle an application with all needed components (libraries and other resources) and to deliver it as an independent and single package.</a:t>
            </a:r>
          </a:p>
          <a:p>
            <a:r>
              <a:rPr lang="en-US" sz="2000" dirty="0">
                <a:latin typeface="Times New Roman" charset="0"/>
                <a:ea typeface="Times New Roman" charset="0"/>
                <a:cs typeface="Times New Roman" charset="0"/>
              </a:rPr>
              <a:t>a container is not so much different from a virtual machine. But, instead of creating a full operating system, a Docker Container has just the minimum set of operating system software needed for the application to run and rely on the host Linux Kernel itself.</a:t>
            </a:r>
          </a:p>
        </p:txBody>
      </p:sp>
    </p:spTree>
    <p:extLst>
      <p:ext uri="{BB962C8B-B14F-4D97-AF65-F5344CB8AC3E}">
        <p14:creationId xmlns:p14="http://schemas.microsoft.com/office/powerpoint/2010/main" val="934016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3">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Containerization</a:t>
            </a:r>
          </a:p>
        </p:txBody>
      </p:sp>
      <p:sp>
        <p:nvSpPr>
          <p:cNvPr id="3" name="Text Placeholder 2"/>
          <p:cNvSpPr>
            <a:spLocks noGrp="1"/>
          </p:cNvSpPr>
          <p:nvPr>
            <p:ph type="body" sz="quarter" idx="10"/>
          </p:nvPr>
        </p:nvSpPr>
        <p:spPr>
          <a:xfrm>
            <a:off x="304800" y="685800"/>
            <a:ext cx="8534400" cy="5867400"/>
          </a:xfrm>
        </p:spPr>
        <p:txBody>
          <a:bodyPr>
            <a:noAutofit/>
          </a:bodyPr>
          <a:lstStyle/>
          <a:p>
            <a:r>
              <a:rPr lang="en-US" sz="2000" dirty="0"/>
              <a:t>Containerization means, that your application runs in an isolated container, that is an explicitly defined, </a:t>
            </a:r>
            <a:r>
              <a:rPr lang="en-US" sz="2000" dirty="0" err="1"/>
              <a:t>reproducable</a:t>
            </a:r>
            <a:r>
              <a:rPr lang="en-US" sz="2000" dirty="0"/>
              <a:t> and portable environment.</a:t>
            </a:r>
          </a:p>
          <a:p>
            <a:r>
              <a:rPr lang="en-US" sz="2000" dirty="0">
                <a:latin typeface="Times New Roman" charset="0"/>
                <a:ea typeface="Times New Roman" charset="0"/>
                <a:cs typeface="Times New Roman" charset="0"/>
              </a:rPr>
              <a:t>A container of an app is the app’s operating environment in our computing scenario. With Docker you ship the operating environment along with your application.</a:t>
            </a:r>
          </a:p>
          <a:p>
            <a:r>
              <a:rPr lang="en-US" sz="2000" dirty="0">
                <a:latin typeface="Times New Roman" charset="0"/>
                <a:ea typeface="Times New Roman" charset="0"/>
                <a:cs typeface="Times New Roman" charset="0"/>
              </a:rPr>
              <a:t>Don’t need a separate, full blown physical or virtual machine to give isolated environments to your applications.</a:t>
            </a:r>
          </a:p>
        </p:txBody>
      </p:sp>
    </p:spTree>
    <p:extLst>
      <p:ext uri="{BB962C8B-B14F-4D97-AF65-F5344CB8AC3E}">
        <p14:creationId xmlns:p14="http://schemas.microsoft.com/office/powerpoint/2010/main" val="23430547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3">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Containers vs Virtual machine</a:t>
            </a:r>
          </a:p>
        </p:txBody>
      </p:sp>
      <p:pic>
        <p:nvPicPr>
          <p:cNvPr id="4" name="Picture 3">
            <a:extLst>
              <a:ext uri="{FF2B5EF4-FFF2-40B4-BE49-F238E27FC236}">
                <a16:creationId xmlns:a16="http://schemas.microsoft.com/office/drawing/2014/main" id="{8FDA1D0F-DB76-4D4A-9744-C24756FEE1F9}"/>
              </a:ext>
            </a:extLst>
          </p:cNvPr>
          <p:cNvPicPr>
            <a:picLocks noChangeAspect="1"/>
          </p:cNvPicPr>
          <p:nvPr/>
        </p:nvPicPr>
        <p:blipFill>
          <a:blip r:embed="rId3"/>
          <a:stretch>
            <a:fillRect/>
          </a:stretch>
        </p:blipFill>
        <p:spPr>
          <a:xfrm>
            <a:off x="38100" y="1035712"/>
            <a:ext cx="9144000" cy="5143500"/>
          </a:xfrm>
          <a:prstGeom prst="rect">
            <a:avLst/>
          </a:prstGeom>
        </p:spPr>
      </p:pic>
    </p:spTree>
    <p:extLst>
      <p:ext uri="{BB962C8B-B14F-4D97-AF65-F5344CB8AC3E}">
        <p14:creationId xmlns:p14="http://schemas.microsoft.com/office/powerpoint/2010/main" val="2415117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Differences</a:t>
            </a:r>
          </a:p>
        </p:txBody>
      </p:sp>
      <p:graphicFrame>
        <p:nvGraphicFramePr>
          <p:cNvPr id="6" name="Table 5">
            <a:extLst>
              <a:ext uri="{FF2B5EF4-FFF2-40B4-BE49-F238E27FC236}">
                <a16:creationId xmlns:a16="http://schemas.microsoft.com/office/drawing/2014/main" id="{21B409AF-80E9-0242-98EC-F1AB3B4D43D5}"/>
              </a:ext>
            </a:extLst>
          </p:cNvPr>
          <p:cNvGraphicFramePr>
            <a:graphicFrameLocks noGrp="1"/>
          </p:cNvGraphicFramePr>
          <p:nvPr>
            <p:extLst>
              <p:ext uri="{D42A27DB-BD31-4B8C-83A1-F6EECF244321}">
                <p14:modId xmlns:p14="http://schemas.microsoft.com/office/powerpoint/2010/main" val="2853309649"/>
              </p:ext>
            </p:extLst>
          </p:nvPr>
        </p:nvGraphicFramePr>
        <p:xfrm>
          <a:off x="276720" y="1828801"/>
          <a:ext cx="8562480" cy="3962397"/>
        </p:xfrm>
        <a:graphic>
          <a:graphicData uri="http://schemas.openxmlformats.org/drawingml/2006/table">
            <a:tbl>
              <a:tblPr firstRow="1" bandRow="1"/>
              <a:tblGrid>
                <a:gridCol w="4281240">
                  <a:extLst>
                    <a:ext uri="{9D8B030D-6E8A-4147-A177-3AD203B41FA5}">
                      <a16:colId xmlns:a16="http://schemas.microsoft.com/office/drawing/2014/main" val="20000"/>
                    </a:ext>
                  </a:extLst>
                </a:gridCol>
                <a:gridCol w="4281240">
                  <a:extLst>
                    <a:ext uri="{9D8B030D-6E8A-4147-A177-3AD203B41FA5}">
                      <a16:colId xmlns:a16="http://schemas.microsoft.com/office/drawing/2014/main" val="20001"/>
                    </a:ext>
                  </a:extLst>
                </a:gridCol>
              </a:tblGrid>
              <a:tr h="506469">
                <a:tc>
                  <a:txBody>
                    <a:bodyPr/>
                    <a:lstStyle/>
                    <a:p>
                      <a:pPr algn="ctr"/>
                      <a:r>
                        <a:rPr lang="en-US" dirty="0">
                          <a:solidFill>
                            <a:srgbClr val="3E5DAA"/>
                          </a:solidFill>
                        </a:rPr>
                        <a:t>Virtual Machine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solidFill>
                            <a:srgbClr val="3E5DAA"/>
                          </a:solidFill>
                        </a:rPr>
                        <a:t>Container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506469">
                <a:tc>
                  <a:txBody>
                    <a:bodyPr/>
                    <a:lstStyle/>
                    <a:p>
                      <a:pPr lvl="2" algn="l"/>
                      <a:r>
                        <a:rPr lang="en-US" dirty="0">
                          <a:solidFill>
                            <a:srgbClr val="333333"/>
                          </a:solidFill>
                        </a:rPr>
                        <a:t>Heavy Weight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2" algn="l"/>
                      <a:r>
                        <a:rPr lang="en-US" dirty="0">
                          <a:solidFill>
                            <a:srgbClr val="333333"/>
                          </a:solidFill>
                        </a:rPr>
                        <a:t>Light Weight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506469">
                <a:tc>
                  <a:txBody>
                    <a:bodyPr/>
                    <a:lstStyle/>
                    <a:p>
                      <a:pPr lvl="2" algn="l"/>
                      <a:r>
                        <a:rPr lang="en-US" dirty="0">
                          <a:solidFill>
                            <a:srgbClr val="333333"/>
                          </a:solidFill>
                        </a:rPr>
                        <a:t>Starts in mins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2" algn="l"/>
                      <a:r>
                        <a:rPr lang="en-US" dirty="0">
                          <a:solidFill>
                            <a:srgbClr val="333333"/>
                          </a:solidFill>
                        </a:rPr>
                        <a:t>Starts in seconds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506469">
                <a:tc>
                  <a:txBody>
                    <a:bodyPr/>
                    <a:lstStyle/>
                    <a:p>
                      <a:pPr lvl="2" algn="l"/>
                      <a:r>
                        <a:rPr lang="en-US" dirty="0">
                          <a:solidFill>
                            <a:srgbClr val="333333"/>
                          </a:solidFill>
                        </a:rPr>
                        <a:t>Wastes resources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2" algn="l"/>
                      <a:r>
                        <a:rPr lang="en-US" dirty="0">
                          <a:solidFill>
                            <a:srgbClr val="333333"/>
                          </a:solidFill>
                        </a:rPr>
                        <a:t>Saves Resources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923583">
                <a:tc>
                  <a:txBody>
                    <a:bodyPr/>
                    <a:lstStyle/>
                    <a:p>
                      <a:pPr lvl="2" algn="l"/>
                      <a:r>
                        <a:rPr lang="en-US" dirty="0">
                          <a:solidFill>
                            <a:srgbClr val="333333"/>
                          </a:solidFill>
                        </a:rPr>
                        <a:t>Isolated System resources and entire work </a:t>
                      </a:r>
                      <a:r>
                        <a:rPr lang="en-US" dirty="0" err="1">
                          <a:solidFill>
                            <a:srgbClr val="333333"/>
                          </a:solidFill>
                        </a:rPr>
                        <a:t>environement</a:t>
                      </a:r>
                      <a:r>
                        <a:rPr lang="en-US" dirty="0">
                          <a:solidFill>
                            <a:srgbClr val="333333"/>
                          </a:solidFill>
                        </a:rPr>
                        <a:t> hence secured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2" algn="l"/>
                      <a:r>
                        <a:rPr lang="en-US" dirty="0">
                          <a:solidFill>
                            <a:srgbClr val="333333"/>
                          </a:solidFill>
                        </a:rPr>
                        <a:t>Isolated Applications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506469">
                <a:tc>
                  <a:txBody>
                    <a:bodyPr/>
                    <a:lstStyle/>
                    <a:p>
                      <a:pPr lvl="2" algn="l"/>
                      <a:r>
                        <a:rPr lang="en-US" dirty="0">
                          <a:solidFill>
                            <a:srgbClr val="333333"/>
                          </a:solidFill>
                        </a:rPr>
                        <a:t>Each VM run in</a:t>
                      </a:r>
                      <a:r>
                        <a:rPr lang="en-US" baseline="0" dirty="0">
                          <a:solidFill>
                            <a:srgbClr val="333333"/>
                          </a:solidFill>
                        </a:rPr>
                        <a:t> its own OS</a:t>
                      </a:r>
                      <a:endParaRPr lang="en-US" dirty="0">
                        <a:solidFill>
                          <a:srgbClr val="333333"/>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2" algn="l"/>
                      <a:r>
                        <a:rPr lang="en-US" dirty="0">
                          <a:solidFill>
                            <a:srgbClr val="333333"/>
                          </a:solidFill>
                        </a:rPr>
                        <a:t>Share</a:t>
                      </a:r>
                      <a:r>
                        <a:rPr lang="en-US" baseline="0" dirty="0">
                          <a:solidFill>
                            <a:srgbClr val="333333"/>
                          </a:solidFill>
                        </a:rPr>
                        <a:t> the host OS</a:t>
                      </a:r>
                      <a:endParaRPr lang="en-US" dirty="0">
                        <a:solidFill>
                          <a:srgbClr val="333333"/>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506469">
                <a:tc>
                  <a:txBody>
                    <a:bodyPr/>
                    <a:lstStyle/>
                    <a:p>
                      <a:pPr lvl="2" algn="l"/>
                      <a:r>
                        <a:rPr lang="en-US" dirty="0">
                          <a:solidFill>
                            <a:srgbClr val="333333"/>
                          </a:solidFill>
                        </a:rPr>
                        <a:t>Hardware level virtualization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2" algn="l"/>
                      <a:r>
                        <a:rPr lang="en-US" dirty="0">
                          <a:solidFill>
                            <a:srgbClr val="333333"/>
                          </a:solidFill>
                        </a:rPr>
                        <a:t>OS</a:t>
                      </a:r>
                      <a:r>
                        <a:rPr lang="en-US" baseline="0" dirty="0">
                          <a:solidFill>
                            <a:srgbClr val="333333"/>
                          </a:solidFill>
                        </a:rPr>
                        <a:t> virtualization</a:t>
                      </a:r>
                      <a:endParaRPr lang="en-US" dirty="0">
                        <a:solidFill>
                          <a:srgbClr val="333333"/>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228962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Advantages</a:t>
            </a:r>
          </a:p>
        </p:txBody>
      </p:sp>
      <p:sp>
        <p:nvSpPr>
          <p:cNvPr id="3" name="Text Placeholder 2"/>
          <p:cNvSpPr>
            <a:spLocks noGrp="1"/>
          </p:cNvSpPr>
          <p:nvPr>
            <p:ph type="body" sz="quarter" idx="10"/>
          </p:nvPr>
        </p:nvSpPr>
        <p:spPr>
          <a:xfrm>
            <a:off x="304800" y="685800"/>
            <a:ext cx="8534400" cy="5867400"/>
          </a:xfrm>
        </p:spPr>
        <p:txBody>
          <a:bodyPr>
            <a:noAutofit/>
          </a:bodyPr>
          <a:lstStyle/>
          <a:p>
            <a:r>
              <a:rPr lang="en-US" sz="2000" dirty="0"/>
              <a:t>Huge boost on performance (compared to a virtualized system you can save up to 8% processing power) and a reduced memory and disk footprint for your application</a:t>
            </a:r>
          </a:p>
          <a:p>
            <a:r>
              <a:rPr lang="en-US" sz="2000" dirty="0">
                <a:latin typeface="Times New Roman" charset="0"/>
                <a:ea typeface="Times New Roman" charset="0"/>
                <a:cs typeface="Times New Roman" charset="0"/>
              </a:rPr>
              <a:t>complete configuration management system. </a:t>
            </a:r>
          </a:p>
          <a:p>
            <a:r>
              <a:rPr lang="en-US" sz="2000" dirty="0">
                <a:latin typeface="Times New Roman" charset="0"/>
                <a:ea typeface="Times New Roman" charset="0"/>
                <a:cs typeface="Times New Roman" charset="0"/>
              </a:rPr>
              <a:t>Easily use it to replace Chef or Puppet to build automatically Containers for your test, development and production environments.</a:t>
            </a:r>
          </a:p>
          <a:p>
            <a:r>
              <a:rPr lang="en-US" sz="2000" dirty="0">
                <a:latin typeface="Times New Roman" charset="0"/>
                <a:ea typeface="Times New Roman" charset="0"/>
                <a:cs typeface="Times New Roman" charset="0"/>
              </a:rPr>
              <a:t>Runs on pretty much every platform on the market and is very easy to port your application from your physical PC (Docker works also with OSX and Windows) to a cloud based server and vice-versa.</a:t>
            </a:r>
          </a:p>
          <a:p>
            <a:r>
              <a:rPr lang="en-US" sz="2000" dirty="0">
                <a:latin typeface="Times New Roman" charset="0"/>
                <a:ea typeface="Times New Roman" charset="0"/>
                <a:cs typeface="Times New Roman" charset="0"/>
              </a:rPr>
              <a:t>Moreover the containers versioning system allow you to easily address disaster recovery and backup issues.</a:t>
            </a:r>
          </a:p>
        </p:txBody>
      </p:sp>
    </p:spTree>
    <p:extLst>
      <p:ext uri="{BB962C8B-B14F-4D97-AF65-F5344CB8AC3E}">
        <p14:creationId xmlns:p14="http://schemas.microsoft.com/office/powerpoint/2010/main" val="1584763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3">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Docker workflow</a:t>
            </a:r>
          </a:p>
        </p:txBody>
      </p:sp>
      <p:sp>
        <p:nvSpPr>
          <p:cNvPr id="4" name="Shape 186">
            <a:extLst>
              <a:ext uri="{FF2B5EF4-FFF2-40B4-BE49-F238E27FC236}">
                <a16:creationId xmlns:a16="http://schemas.microsoft.com/office/drawing/2014/main" id="{9A3B0E13-47DE-CD4D-B515-9040EE69F35E}"/>
              </a:ext>
            </a:extLst>
          </p:cNvPr>
          <p:cNvSpPr txBox="1">
            <a:spLocks/>
          </p:cNvSpPr>
          <p:nvPr/>
        </p:nvSpPr>
        <p:spPr>
          <a:xfrm>
            <a:off x="2532042" y="963117"/>
            <a:ext cx="5773762" cy="910672"/>
          </a:xfrm>
          <a:prstGeom prst="rect">
            <a:avLst/>
          </a:prstGeom>
          <a:solidFill>
            <a:srgbClr val="3E5DAA"/>
          </a:solidFill>
        </p:spPr>
        <p:txBody>
          <a:bodyPr vert="horz" lIns="182874" tIns="182874" rIns="182874" bIns="182874" rtlCol="0" anchor="ctr" anchorCtr="0">
            <a:noAutofit/>
          </a:bodyPr>
          <a:lstStyle>
            <a:lvl1pPr algn="l" defTabSz="914400" rtl="0" eaLnBrk="1" latinLnBrk="0" hangingPunct="1">
              <a:spcBef>
                <a:spcPct val="0"/>
              </a:spcBef>
              <a:buNone/>
              <a:defRPr sz="2900" b="1" kern="1200">
                <a:solidFill>
                  <a:schemeClr val="tx1">
                    <a:lumMod val="75000"/>
                    <a:lumOff val="25000"/>
                  </a:schemeClr>
                </a:solidFill>
                <a:latin typeface="+mj-lt"/>
                <a:ea typeface="+mj-ea"/>
                <a:cs typeface="+mj-cs"/>
              </a:defRPr>
            </a:lvl1pPr>
          </a:lstStyle>
          <a:p>
            <a:pPr algn="ctr"/>
            <a:r>
              <a:rPr lang="en-US" dirty="0"/>
              <a:t>Design</a:t>
            </a:r>
            <a:endParaRPr lang="en" dirty="0"/>
          </a:p>
        </p:txBody>
      </p:sp>
      <p:sp>
        <p:nvSpPr>
          <p:cNvPr id="5" name="Shape 188">
            <a:extLst>
              <a:ext uri="{FF2B5EF4-FFF2-40B4-BE49-F238E27FC236}">
                <a16:creationId xmlns:a16="http://schemas.microsoft.com/office/drawing/2014/main" id="{73B12C4E-B524-944F-A6DE-9C8C25BCDD65}"/>
              </a:ext>
            </a:extLst>
          </p:cNvPr>
          <p:cNvSpPr txBox="1">
            <a:spLocks/>
          </p:cNvSpPr>
          <p:nvPr/>
        </p:nvSpPr>
        <p:spPr>
          <a:xfrm>
            <a:off x="2514600" y="2459344"/>
            <a:ext cx="5791203" cy="926635"/>
          </a:xfrm>
          <a:prstGeom prst="rect">
            <a:avLst/>
          </a:prstGeom>
          <a:solidFill>
            <a:srgbClr val="4C3896"/>
          </a:solidFill>
        </p:spPr>
        <p:txBody>
          <a:bodyPr vert="horz" lIns="182874" tIns="182874" rIns="182874" bIns="182874" rtlCol="0" anchor="ctr" anchorCtr="0">
            <a:noAutofit/>
          </a:bodyPr>
          <a:lstStyle>
            <a:lvl1pPr algn="l" defTabSz="914400" rtl="0" eaLnBrk="1" latinLnBrk="0" hangingPunct="1">
              <a:spcBef>
                <a:spcPct val="0"/>
              </a:spcBef>
              <a:buNone/>
              <a:defRPr sz="2900" b="1" kern="1200">
                <a:solidFill>
                  <a:schemeClr val="tx1">
                    <a:lumMod val="75000"/>
                    <a:lumOff val="25000"/>
                  </a:schemeClr>
                </a:solidFill>
                <a:latin typeface="+mj-lt"/>
                <a:ea typeface="+mj-ea"/>
                <a:cs typeface="+mj-cs"/>
              </a:defRPr>
            </a:lvl1pPr>
          </a:lstStyle>
          <a:p>
            <a:pPr algn="ctr"/>
            <a:r>
              <a:rPr lang="en-US" dirty="0"/>
              <a:t>Development</a:t>
            </a:r>
            <a:endParaRPr lang="en" dirty="0"/>
          </a:p>
        </p:txBody>
      </p:sp>
      <p:cxnSp>
        <p:nvCxnSpPr>
          <p:cNvPr id="6" name="Shape 189">
            <a:extLst>
              <a:ext uri="{FF2B5EF4-FFF2-40B4-BE49-F238E27FC236}">
                <a16:creationId xmlns:a16="http://schemas.microsoft.com/office/drawing/2014/main" id="{47EF6339-2CC1-6643-9150-F5FA51185A9B}"/>
              </a:ext>
            </a:extLst>
          </p:cNvPr>
          <p:cNvCxnSpPr>
            <a:cxnSpLocks/>
            <a:stCxn id="5" idx="2"/>
          </p:cNvCxnSpPr>
          <p:nvPr/>
        </p:nvCxnSpPr>
        <p:spPr>
          <a:xfrm>
            <a:off x="5410202" y="3385979"/>
            <a:ext cx="860038" cy="1964014"/>
          </a:xfrm>
          <a:prstGeom prst="straightConnector1">
            <a:avLst/>
          </a:prstGeom>
          <a:noFill/>
          <a:ln w="9525" cap="flat" cmpd="sng">
            <a:solidFill>
              <a:srgbClr val="B7B7B7"/>
            </a:solidFill>
            <a:prstDash val="solid"/>
            <a:round/>
            <a:headEnd type="none" w="lg" len="lg"/>
            <a:tailEnd type="none" w="lg" len="lg"/>
          </a:ln>
        </p:spPr>
      </p:cxnSp>
      <p:sp>
        <p:nvSpPr>
          <p:cNvPr id="7" name="Shape 190">
            <a:extLst>
              <a:ext uri="{FF2B5EF4-FFF2-40B4-BE49-F238E27FC236}">
                <a16:creationId xmlns:a16="http://schemas.microsoft.com/office/drawing/2014/main" id="{F2086DBD-8FD6-3B49-AEE1-7C965B8231E0}"/>
              </a:ext>
            </a:extLst>
          </p:cNvPr>
          <p:cNvSpPr txBox="1">
            <a:spLocks/>
          </p:cNvSpPr>
          <p:nvPr/>
        </p:nvSpPr>
        <p:spPr>
          <a:xfrm>
            <a:off x="2532041" y="3971534"/>
            <a:ext cx="5791202" cy="926635"/>
          </a:xfrm>
          <a:prstGeom prst="rect">
            <a:avLst/>
          </a:prstGeom>
          <a:solidFill>
            <a:srgbClr val="BE1A8C"/>
          </a:solidFill>
        </p:spPr>
        <p:txBody>
          <a:bodyPr vert="horz" lIns="182874" tIns="182874" rIns="182874" bIns="182874" rtlCol="0" anchor="ctr" anchorCtr="0">
            <a:noAutofit/>
          </a:bodyPr>
          <a:lstStyle>
            <a:lvl1pPr algn="l" defTabSz="914400" rtl="0" eaLnBrk="1" latinLnBrk="0" hangingPunct="1">
              <a:spcBef>
                <a:spcPct val="0"/>
              </a:spcBef>
              <a:buNone/>
              <a:defRPr sz="2900" b="1" kern="1200">
                <a:solidFill>
                  <a:schemeClr val="tx1">
                    <a:lumMod val="75000"/>
                    <a:lumOff val="25000"/>
                  </a:schemeClr>
                </a:solidFill>
                <a:latin typeface="+mj-lt"/>
                <a:ea typeface="+mj-ea"/>
                <a:cs typeface="+mj-cs"/>
              </a:defRPr>
            </a:lvl1pPr>
          </a:lstStyle>
          <a:p>
            <a:pPr algn="ctr"/>
            <a:r>
              <a:rPr lang="en-US"/>
              <a:t>Deployment</a:t>
            </a:r>
            <a:endParaRPr lang="en" dirty="0"/>
          </a:p>
        </p:txBody>
      </p:sp>
      <p:cxnSp>
        <p:nvCxnSpPr>
          <p:cNvPr id="9" name="Shape 189">
            <a:extLst>
              <a:ext uri="{FF2B5EF4-FFF2-40B4-BE49-F238E27FC236}">
                <a16:creationId xmlns:a16="http://schemas.microsoft.com/office/drawing/2014/main" id="{D195360B-742A-FF42-A680-0CD53E65A2D7}"/>
              </a:ext>
            </a:extLst>
          </p:cNvPr>
          <p:cNvCxnSpPr>
            <a:cxnSpLocks/>
          </p:cNvCxnSpPr>
          <p:nvPr/>
        </p:nvCxnSpPr>
        <p:spPr>
          <a:xfrm flipH="1">
            <a:off x="5279637" y="7336995"/>
            <a:ext cx="1" cy="466057"/>
          </a:xfrm>
          <a:prstGeom prst="straightConnector1">
            <a:avLst/>
          </a:prstGeom>
          <a:noFill/>
          <a:ln w="9525" cap="flat" cmpd="sng">
            <a:solidFill>
              <a:srgbClr val="B7B7B7"/>
            </a:solidFill>
            <a:prstDash val="solid"/>
            <a:round/>
            <a:headEnd type="none" w="lg" len="lg"/>
            <a:tailEnd type="none" w="lg" len="lg"/>
          </a:ln>
        </p:spPr>
      </p:cxnSp>
      <p:sp>
        <p:nvSpPr>
          <p:cNvPr id="10" name="Right Arrow 9">
            <a:extLst>
              <a:ext uri="{FF2B5EF4-FFF2-40B4-BE49-F238E27FC236}">
                <a16:creationId xmlns:a16="http://schemas.microsoft.com/office/drawing/2014/main" id="{B1998CCD-B442-9845-AB5A-2D001BA9C24B}"/>
              </a:ext>
            </a:extLst>
          </p:cNvPr>
          <p:cNvSpPr/>
          <p:nvPr/>
        </p:nvSpPr>
        <p:spPr>
          <a:xfrm>
            <a:off x="276720" y="4380973"/>
            <a:ext cx="1437835" cy="2587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E4FA91FD-F92B-C44C-8BAC-E095B46C5497}"/>
              </a:ext>
            </a:extLst>
          </p:cNvPr>
          <p:cNvPicPr>
            <a:picLocks noChangeAspect="1"/>
          </p:cNvPicPr>
          <p:nvPr/>
        </p:nvPicPr>
        <p:blipFill>
          <a:blip r:embed="rId3"/>
          <a:stretch>
            <a:fillRect/>
          </a:stretch>
        </p:blipFill>
        <p:spPr>
          <a:xfrm>
            <a:off x="0" y="857250"/>
            <a:ext cx="9144000" cy="5143500"/>
          </a:xfrm>
          <a:prstGeom prst="rect">
            <a:avLst/>
          </a:prstGeom>
        </p:spPr>
      </p:pic>
    </p:spTree>
    <p:extLst>
      <p:ext uri="{BB962C8B-B14F-4D97-AF65-F5344CB8AC3E}">
        <p14:creationId xmlns:p14="http://schemas.microsoft.com/office/powerpoint/2010/main" val="26589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up)">
                                      <p:cBhvr>
                                        <p:cTn id="8" dur="500"/>
                                        <p:tgtEl>
                                          <p:spTgt spid="4"/>
                                        </p:tgtEl>
                                      </p:cBhvr>
                                    </p:animEffect>
                                  </p:childTnLst>
                                </p:cTn>
                              </p:par>
                              <p:par>
                                <p:cTn id="9" presetID="1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p:tgtEl>
                                          <p:spTgt spid="5"/>
                                        </p:tgtEl>
                                        <p:attrNameLst>
                                          <p:attrName>ppt_y</p:attrName>
                                        </p:attrNameLst>
                                      </p:cBhvr>
                                      <p:tavLst>
                                        <p:tav tm="0">
                                          <p:val>
                                            <p:strVal val="#ppt_y+#ppt_h*1.125000"/>
                                          </p:val>
                                        </p:tav>
                                        <p:tav tm="100000">
                                          <p:val>
                                            <p:strVal val="#ppt_y"/>
                                          </p:val>
                                        </p:tav>
                                      </p:tavLst>
                                    </p:anim>
                                    <p:animEffect transition="in" filter="wipe(up)">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4"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p:tgtEl>
                                          <p:spTgt spid="6"/>
                                        </p:tgtEl>
                                        <p:attrNameLst>
                                          <p:attrName>ppt_y</p:attrName>
                                        </p:attrNameLst>
                                      </p:cBhvr>
                                      <p:tavLst>
                                        <p:tav tm="0">
                                          <p:val>
                                            <p:strVal val="#ppt_y+#ppt_h*1.125000"/>
                                          </p:val>
                                        </p:tav>
                                        <p:tav tm="100000">
                                          <p:val>
                                            <p:strVal val="#ppt_y"/>
                                          </p:val>
                                        </p:tav>
                                      </p:tavLst>
                                    </p:anim>
                                    <p:animEffect transition="in" filter="wipe(up)">
                                      <p:cBhvr>
                                        <p:cTn id="18" dur="500"/>
                                        <p:tgtEl>
                                          <p:spTgt spid="6"/>
                                        </p:tgtEl>
                                      </p:cBhvr>
                                    </p:animEffect>
                                  </p:childTnLst>
                                </p:cTn>
                              </p:par>
                              <p:par>
                                <p:cTn id="19" presetID="12" presetClass="entr" presetSubtype="4"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p:tgtEl>
                                          <p:spTgt spid="7"/>
                                        </p:tgtEl>
                                        <p:attrNameLst>
                                          <p:attrName>ppt_y</p:attrName>
                                        </p:attrNameLst>
                                      </p:cBhvr>
                                      <p:tavLst>
                                        <p:tav tm="0">
                                          <p:val>
                                            <p:strVal val="#ppt_y+#ppt_h*1.125000"/>
                                          </p:val>
                                        </p:tav>
                                        <p:tav tm="100000">
                                          <p:val>
                                            <p:strVal val="#ppt_y"/>
                                          </p:val>
                                        </p:tav>
                                      </p:tavLst>
                                    </p:anim>
                                    <p:animEffect transition="in" filter="wipe(up)">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2" presetClass="entr" presetSubtype="4"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p:tgtEl>
                                          <p:spTgt spid="9"/>
                                        </p:tgtEl>
                                        <p:attrNameLst>
                                          <p:attrName>ppt_y</p:attrName>
                                        </p:attrNameLst>
                                      </p:cBhvr>
                                      <p:tavLst>
                                        <p:tav tm="0">
                                          <p:val>
                                            <p:strVal val="#ppt_y+#ppt_h*1.125000"/>
                                          </p:val>
                                        </p:tav>
                                        <p:tav tm="100000">
                                          <p:val>
                                            <p:strVal val="#ppt_y"/>
                                          </p:val>
                                        </p:tav>
                                      </p:tavLst>
                                    </p:anim>
                                    <p:animEffect transition="in" filter="wipe(up)">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12" presetClass="entr" presetSubtype="4" fill="hold" grpId="0" nodeType="click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500"/>
                                        <p:tgtEl>
                                          <p:spTgt spid="10"/>
                                        </p:tgtEl>
                                        <p:attrNameLst>
                                          <p:attrName>ppt_y</p:attrName>
                                        </p:attrNameLst>
                                      </p:cBhvr>
                                      <p:tavLst>
                                        <p:tav tm="0">
                                          <p:val>
                                            <p:strVal val="#ppt_y+#ppt_h*1.125000"/>
                                          </p:val>
                                        </p:tav>
                                        <p:tav tm="100000">
                                          <p:val>
                                            <p:strVal val="#ppt_y"/>
                                          </p:val>
                                        </p:tav>
                                      </p:tavLst>
                                    </p:anim>
                                    <p:animEffect transition="in" filter="wipe(up)">
                                      <p:cBhvr>
                                        <p:cTn id="3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10"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83aedc42bc84ed5ed12c401c959f3d34aea17c8"/>
</p:tagLst>
</file>

<file path=ppt/theme/theme1.xml><?xml version="1.0" encoding="utf-8"?>
<a:theme xmlns:a="http://schemas.openxmlformats.org/drawingml/2006/main" name="CT_Core_Java_OOP">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Version_x0020_No_x002e_ xmlns="5b0b727f-9d55-4674-90df-9368557459d7">1.0</Version_x0020_No_x002e_>
    <Document_x0020_Summary xmlns="5b0b727f-9d55-4674-90df-9368557459d7">The blank ppt template is used for preparing presentations  aligned with CitiusTech powerpoint guidelines. </Document_x0020_Summary>
    <Rel_x0020_Date xmlns="3f0a5add-00cc-4c5e-8a54-6b524d8608b8">2012-11-11T18:30:00+00:00</Rel_x0020_Date>
    <Version_x0020_No xmlns="5b0b727f-9d55-4674-90df-9368557459d7">1.0</Version_x0020_No>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1A300ECBFD16143AC8B3E6881EC19E4" ma:contentTypeVersion="6" ma:contentTypeDescription="Create a new document." ma:contentTypeScope="" ma:versionID="3a3d1758f0533e4a63e0706672344207">
  <xsd:schema xmlns:xsd="http://www.w3.org/2001/XMLSchema" xmlns:xs="http://www.w3.org/2001/XMLSchema" xmlns:p="http://schemas.microsoft.com/office/2006/metadata/properties" xmlns:ns2="5b0b727f-9d55-4674-90df-9368557459d7" xmlns:ns3="3f0a5add-00cc-4c5e-8a54-6b524d8608b8" targetNamespace="http://schemas.microsoft.com/office/2006/metadata/properties" ma:root="true" ma:fieldsID="0b9e00dfdebadb8b416f9476785e5085" ns2:_="" ns3:_="">
    <xsd:import namespace="5b0b727f-9d55-4674-90df-9368557459d7"/>
    <xsd:import namespace="3f0a5add-00cc-4c5e-8a54-6b524d8608b8"/>
    <xsd:element name="properties">
      <xsd:complexType>
        <xsd:sequence>
          <xsd:element name="documentManagement">
            <xsd:complexType>
              <xsd:all>
                <xsd:element ref="ns2:Document_x0020_Summary" minOccurs="0"/>
                <xsd:element ref="ns2:Version_x0020_No_x002e_" minOccurs="0"/>
                <xsd:element ref="ns3:Rel_x0020_Date" minOccurs="0"/>
                <xsd:element ref="ns2:Version_x0020_No"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b0b727f-9d55-4674-90df-9368557459d7" elementFormDefault="qualified">
    <xsd:import namespace="http://schemas.microsoft.com/office/2006/documentManagement/types"/>
    <xsd:import namespace="http://schemas.microsoft.com/office/infopath/2007/PartnerControls"/>
    <xsd:element name="Document_x0020_Summary" ma:index="8" nillable="true" ma:displayName="Document Summary" ma:internalName="Document_x0020_Summary">
      <xsd:simpleType>
        <xsd:restriction base="dms:Note">
          <xsd:maxLength value="255"/>
        </xsd:restriction>
      </xsd:simpleType>
    </xsd:element>
    <xsd:element name="Version_x0020_No_x002e_" ma:index="9" nillable="true" ma:displayName="Version No." ma:internalName="Version_x0020_No_x002e_">
      <xsd:simpleType>
        <xsd:restriction base="dms:Text">
          <xsd:maxLength value="255"/>
        </xsd:restriction>
      </xsd:simpleType>
    </xsd:element>
    <xsd:element name="Version_x0020_No" ma:index="13" nillable="true" ma:displayName="Version No" ma:internalName="Version_x0020_No">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f0a5add-00cc-4c5e-8a54-6b524d8608b8" elementFormDefault="qualified">
    <xsd:import namespace="http://schemas.microsoft.com/office/2006/documentManagement/types"/>
    <xsd:import namespace="http://schemas.microsoft.com/office/infopath/2007/PartnerControls"/>
    <xsd:element name="Rel_x0020_Date" ma:index="11" nillable="true" ma:displayName="Rel Date" ma:format="DateOnly" ma:internalName="Rel_x0020_Dat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215CF3E-B7B2-4757-A9A7-BF8CDE2155B6}">
  <ds:schemaRefs>
    <ds:schemaRef ds:uri="http://schemas.microsoft.com/sharepoint/v3/contenttype/forms"/>
  </ds:schemaRefs>
</ds:datastoreItem>
</file>

<file path=customXml/itemProps2.xml><?xml version="1.0" encoding="utf-8"?>
<ds:datastoreItem xmlns:ds="http://schemas.openxmlformats.org/officeDocument/2006/customXml" ds:itemID="{B0006A50-4E7D-423B-9555-E21005059E29}">
  <ds:schemaRefs>
    <ds:schemaRef ds:uri="http://schemas.microsoft.com/office/2006/documentManagement/types"/>
    <ds:schemaRef ds:uri="http://schemas.openxmlformats.org/package/2006/metadata/core-properties"/>
    <ds:schemaRef ds:uri="http://schemas.microsoft.com/office/2006/metadata/properties"/>
    <ds:schemaRef ds:uri="http://purl.org/dc/elements/1.1/"/>
    <ds:schemaRef ds:uri="http://purl.org/dc/terms/"/>
    <ds:schemaRef ds:uri="5b0b727f-9d55-4674-90df-9368557459d7"/>
    <ds:schemaRef ds:uri="http://schemas.microsoft.com/office/infopath/2007/PartnerControls"/>
    <ds:schemaRef ds:uri="http://purl.org/dc/dcmitype/"/>
    <ds:schemaRef ds:uri="3f0a5add-00cc-4c5e-8a54-6b524d8608b8"/>
    <ds:schemaRef ds:uri="http://www.w3.org/XML/1998/namespace"/>
  </ds:schemaRefs>
</ds:datastoreItem>
</file>

<file path=customXml/itemProps3.xml><?xml version="1.0" encoding="utf-8"?>
<ds:datastoreItem xmlns:ds="http://schemas.openxmlformats.org/officeDocument/2006/customXml" ds:itemID="{20271C12-EDC3-4E9F-917F-B5906E905FB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b0b727f-9d55-4674-90df-9368557459d7"/>
    <ds:schemaRef ds:uri="3f0a5add-00cc-4c5e-8a54-6b524d8608b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CT_Core_Java_OOP</Template>
  <TotalTime>17874</TotalTime>
  <Words>1631</Words>
  <Application>Microsoft Macintosh PowerPoint</Application>
  <PresentationFormat>On-screen Show (4:3)</PresentationFormat>
  <Paragraphs>107</Paragraphs>
  <Slides>15</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Courier New</vt:lpstr>
      <vt:lpstr>Times New Roman</vt:lpstr>
      <vt:lpstr>Wingdings</vt:lpstr>
      <vt:lpstr>CT_Core_Java_OOP</vt:lpstr>
      <vt:lpstr>Docker</vt:lpstr>
      <vt:lpstr>What?</vt:lpstr>
      <vt:lpstr>Why?</vt:lpstr>
      <vt:lpstr>What are containers</vt:lpstr>
      <vt:lpstr>Containerization</vt:lpstr>
      <vt:lpstr>Containers vs Virtual machine</vt:lpstr>
      <vt:lpstr>Differences</vt:lpstr>
      <vt:lpstr>Advantages</vt:lpstr>
      <vt:lpstr>Docker workflow</vt:lpstr>
      <vt:lpstr>Docker Building Blocks</vt:lpstr>
      <vt:lpstr>Docker Components</vt:lpstr>
      <vt:lpstr>Benefits</vt:lpstr>
      <vt:lpstr>References</vt:lpstr>
      <vt:lpstr>Any Question ?</vt:lpstr>
      <vt:lpstr> 7738460004  shalini06mittal@gmail.com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Core Java</dc:title>
  <dc:creator>Jignesh Parmar</dc:creator>
  <cp:lastModifiedBy>Microsoft Office User</cp:lastModifiedBy>
  <cp:revision>1755</cp:revision>
  <dcterms:created xsi:type="dcterms:W3CDTF">2014-09-30T12:24:12Z</dcterms:created>
  <dcterms:modified xsi:type="dcterms:W3CDTF">2022-02-03T14:26:28Z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0x010100A1A300ECBFD16143AC8B3E6881EC19E4</vt:lpwstr>
  </property>
</Properties>
</file>